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8" r:id="rId2"/>
    <p:sldId id="257" r:id="rId3"/>
    <p:sldId id="266" r:id="rId4"/>
    <p:sldId id="259" r:id="rId5"/>
    <p:sldId id="327" r:id="rId6"/>
    <p:sldId id="307" r:id="rId7"/>
    <p:sldId id="321" r:id="rId8"/>
    <p:sldId id="294" r:id="rId9"/>
    <p:sldId id="274" r:id="rId10"/>
    <p:sldId id="296" r:id="rId11"/>
    <p:sldId id="314" r:id="rId12"/>
    <p:sldId id="315" r:id="rId13"/>
    <p:sldId id="322" r:id="rId14"/>
    <p:sldId id="297" r:id="rId15"/>
    <p:sldId id="317" r:id="rId16"/>
    <p:sldId id="318" r:id="rId17"/>
    <p:sldId id="319" r:id="rId18"/>
    <p:sldId id="320" r:id="rId19"/>
    <p:sldId id="323" r:id="rId20"/>
    <p:sldId id="324" r:id="rId21"/>
    <p:sldId id="325" r:id="rId22"/>
    <p:sldId id="326" r:id="rId23"/>
    <p:sldId id="328" r:id="rId24"/>
    <p:sldId id="265" r:id="rId25"/>
  </p:sldIdLst>
  <p:sldSz cx="12192000" cy="6858000"/>
  <p:notesSz cx="7034213" cy="101647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3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1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34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28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29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08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38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2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20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22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8" r:id="rId4"/>
    <p:sldLayoutId id="2147483656" r:id="rId5"/>
    <p:sldLayoutId id="2147483659" r:id="rId6"/>
    <p:sldLayoutId id="214748366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836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C337969-5084-DCD5-CFD7-1ACFAA946726}"/>
              </a:ext>
            </a:extLst>
          </p:cNvPr>
          <p:cNvSpPr txBox="1"/>
          <p:nvPr/>
        </p:nvSpPr>
        <p:spPr>
          <a:xfrm>
            <a:off x="4083131" y="2489367"/>
            <a:ext cx="547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</a:rPr>
              <a:t>POINTS COMMUNS</a:t>
            </a:r>
          </a:p>
        </p:txBody>
      </p:sp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3A3107E8-65AA-004A-243C-90B01C5B5BA5}"/>
              </a:ext>
            </a:extLst>
          </p:cNvPr>
          <p:cNvSpPr/>
          <p:nvPr/>
        </p:nvSpPr>
        <p:spPr>
          <a:xfrm>
            <a:off x="615627" y="808338"/>
            <a:ext cx="2508307" cy="2556096"/>
          </a:xfrm>
          <a:prstGeom prst="wedgeRoundRectCallout">
            <a:avLst>
              <a:gd name="adj1" fmla="val 124769"/>
              <a:gd name="adj2" fmla="val 262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DUREE :</a:t>
            </a:r>
          </a:p>
          <a:p>
            <a:pPr algn="ctr"/>
            <a:r>
              <a:rPr lang="fr-FR" sz="1400" dirty="0"/>
              <a:t>De 18 à 99 ans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La reconduction tacite est interdite</a:t>
            </a:r>
          </a:p>
          <a:p>
            <a:pPr algn="ctr"/>
            <a:endParaRPr lang="fr-FR" dirty="0"/>
          </a:p>
        </p:txBody>
      </p:sp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C8F9A001-2E41-5B2E-724C-42F014EBC1DE}"/>
              </a:ext>
            </a:extLst>
          </p:cNvPr>
          <p:cNvSpPr/>
          <p:nvPr/>
        </p:nvSpPr>
        <p:spPr>
          <a:xfrm>
            <a:off x="8650448" y="348143"/>
            <a:ext cx="2273416" cy="1812022"/>
          </a:xfrm>
          <a:prstGeom prst="wedgeRoundRectCallout">
            <a:avLst>
              <a:gd name="adj1" fmla="val -45556"/>
              <a:gd name="adj2" fmla="val 831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Nature du droit conféré : attribue des droits réels immobiliers étendus au preneur</a:t>
            </a:r>
          </a:p>
        </p:txBody>
      </p:sp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C3C470D1-74BA-AD37-C525-92E88D2A84A7}"/>
              </a:ext>
            </a:extLst>
          </p:cNvPr>
          <p:cNvSpPr/>
          <p:nvPr/>
        </p:nvSpPr>
        <p:spPr>
          <a:xfrm>
            <a:off x="5721294" y="4639738"/>
            <a:ext cx="2642530" cy="1695202"/>
          </a:xfrm>
          <a:prstGeom prst="wedgeEllipseCallout">
            <a:avLst>
              <a:gd name="adj1" fmla="val -27258"/>
              <a:gd name="adj2" fmla="val -10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Interdiction de toute résiliation unilatérale au profit du bailleur</a:t>
            </a:r>
          </a:p>
        </p:txBody>
      </p:sp>
      <p:sp>
        <p:nvSpPr>
          <p:cNvPr id="10" name="Bulle narrative : ronde 9">
            <a:extLst>
              <a:ext uri="{FF2B5EF4-FFF2-40B4-BE49-F238E27FC236}">
                <a16:creationId xmlns:a16="http://schemas.microsoft.com/office/drawing/2014/main" id="{56CB4440-7EA7-2513-0978-5B467712E5FA}"/>
              </a:ext>
            </a:extLst>
          </p:cNvPr>
          <p:cNvSpPr/>
          <p:nvPr/>
        </p:nvSpPr>
        <p:spPr>
          <a:xfrm>
            <a:off x="8965524" y="3364434"/>
            <a:ext cx="2424418" cy="2239412"/>
          </a:xfrm>
          <a:prstGeom prst="wedgeEllipseCallout">
            <a:avLst>
              <a:gd name="adj1" fmla="val -62701"/>
              <a:gd name="adj2" fmla="val -55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Le droit réel peut être cédé, hypothéqué et grevé de servitudes dans la limite de la durée du bail</a:t>
            </a:r>
          </a:p>
        </p:txBody>
      </p:sp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8C213FEB-AE17-1315-E5CB-DA5C59E482C5}"/>
              </a:ext>
            </a:extLst>
          </p:cNvPr>
          <p:cNvSpPr/>
          <p:nvPr/>
        </p:nvSpPr>
        <p:spPr>
          <a:xfrm>
            <a:off x="1350628" y="4741032"/>
            <a:ext cx="2424418" cy="1593908"/>
          </a:xfrm>
          <a:prstGeom prst="wedgeEllipseCallout">
            <a:avLst>
              <a:gd name="adj1" fmla="val 107196"/>
              <a:gd name="adj2" fmla="val -146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Sort des constructions en fin de bail</a:t>
            </a:r>
          </a:p>
        </p:txBody>
      </p:sp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84FEBA24-5AD5-E734-F200-F1C91BF41BDB}"/>
              </a:ext>
            </a:extLst>
          </p:cNvPr>
          <p:cNvSpPr/>
          <p:nvPr/>
        </p:nvSpPr>
        <p:spPr>
          <a:xfrm>
            <a:off x="4841846" y="203779"/>
            <a:ext cx="2508307" cy="1702266"/>
          </a:xfrm>
          <a:prstGeom prst="wedgeRoundRectCallout">
            <a:avLst>
              <a:gd name="adj1" fmla="val 20755"/>
              <a:gd name="adj2" fmla="val 755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Absence d’impact du bail sur l’application des règles d’urbanisme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273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9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1AF0E87-231A-1A1F-B0AD-3009CE1A63B6}"/>
              </a:ext>
            </a:extLst>
          </p:cNvPr>
          <p:cNvSpPr txBox="1"/>
          <p:nvPr/>
        </p:nvSpPr>
        <p:spPr>
          <a:xfrm>
            <a:off x="719966" y="1788147"/>
            <a:ext cx="24411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Le bail à construction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625E15-895D-F449-34BE-4012D9BEC240}"/>
              </a:ext>
            </a:extLst>
          </p:cNvPr>
          <p:cNvSpPr txBox="1"/>
          <p:nvPr/>
        </p:nvSpPr>
        <p:spPr>
          <a:xfrm>
            <a:off x="2341230" y="685901"/>
            <a:ext cx="661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</a:rPr>
              <a:t>LES DIFFERENCES JURIDIQUES</a:t>
            </a:r>
          </a:p>
        </p:txBody>
      </p:sp>
      <p:sp>
        <p:nvSpPr>
          <p:cNvPr id="10" name="Flèche : droite rayée 9">
            <a:extLst>
              <a:ext uri="{FF2B5EF4-FFF2-40B4-BE49-F238E27FC236}">
                <a16:creationId xmlns:a16="http://schemas.microsoft.com/office/drawing/2014/main" id="{E3B23234-2876-8550-5F3F-F06D01907A13}"/>
              </a:ext>
            </a:extLst>
          </p:cNvPr>
          <p:cNvSpPr/>
          <p:nvPr/>
        </p:nvSpPr>
        <p:spPr>
          <a:xfrm>
            <a:off x="3336572" y="1670295"/>
            <a:ext cx="1375075" cy="584775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21CC0E-0000-FC21-EE41-654863DFB362}"/>
              </a:ext>
            </a:extLst>
          </p:cNvPr>
          <p:cNvSpPr txBox="1"/>
          <p:nvPr/>
        </p:nvSpPr>
        <p:spPr>
          <a:xfrm>
            <a:off x="5165104" y="1495759"/>
            <a:ext cx="28242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Source : Articles L251-1 et suivant du </a:t>
            </a:r>
            <a:r>
              <a:rPr lang="fr-FR" sz="1600" dirty="0" err="1">
                <a:solidFill>
                  <a:srgbClr val="002060"/>
                </a:solidFill>
              </a:rPr>
              <a:t>CCH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B126922-06B0-7B74-F695-4F7F71DD6898}"/>
              </a:ext>
            </a:extLst>
          </p:cNvPr>
          <p:cNvSpPr txBox="1"/>
          <p:nvPr/>
        </p:nvSpPr>
        <p:spPr>
          <a:xfrm>
            <a:off x="719966" y="4248698"/>
            <a:ext cx="24411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Le bail emphytéotique</a:t>
            </a:r>
          </a:p>
        </p:txBody>
      </p:sp>
      <p:sp>
        <p:nvSpPr>
          <p:cNvPr id="15" name="Flèche : droite rayée 14">
            <a:extLst>
              <a:ext uri="{FF2B5EF4-FFF2-40B4-BE49-F238E27FC236}">
                <a16:creationId xmlns:a16="http://schemas.microsoft.com/office/drawing/2014/main" id="{CBF3007F-D317-2DD5-3B82-6C1A700A88B1}"/>
              </a:ext>
            </a:extLst>
          </p:cNvPr>
          <p:cNvSpPr/>
          <p:nvPr/>
        </p:nvSpPr>
        <p:spPr>
          <a:xfrm>
            <a:off x="3336572" y="4125587"/>
            <a:ext cx="1375075" cy="584775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206424A-5835-376A-74DD-C6AB05615B9C}"/>
              </a:ext>
            </a:extLst>
          </p:cNvPr>
          <p:cNvSpPr txBox="1"/>
          <p:nvPr/>
        </p:nvSpPr>
        <p:spPr>
          <a:xfrm>
            <a:off x="5165104" y="4069581"/>
            <a:ext cx="2930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Source : Articles L451-1 du Code rural et de la pêche</a:t>
            </a:r>
          </a:p>
        </p:txBody>
      </p:sp>
      <p:sp>
        <p:nvSpPr>
          <p:cNvPr id="2" name="Bulle narrative : ronde 1">
            <a:extLst>
              <a:ext uri="{FF2B5EF4-FFF2-40B4-BE49-F238E27FC236}">
                <a16:creationId xmlns:a16="http://schemas.microsoft.com/office/drawing/2014/main" id="{56C058FF-670F-9BCF-C39A-A4AE9B572751}"/>
              </a:ext>
            </a:extLst>
          </p:cNvPr>
          <p:cNvSpPr/>
          <p:nvPr/>
        </p:nvSpPr>
        <p:spPr>
          <a:xfrm>
            <a:off x="8953382" y="496964"/>
            <a:ext cx="1679891" cy="955847"/>
          </a:xfrm>
          <a:prstGeom prst="wedgeEllipseCallout">
            <a:avLst>
              <a:gd name="adj1" fmla="val -130461"/>
              <a:gd name="adj2" fmla="val 56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u="sng" dirty="0"/>
              <a:t>Obligation </a:t>
            </a:r>
            <a:r>
              <a:rPr lang="fr-FR" sz="1050" dirty="0"/>
              <a:t>de construire</a:t>
            </a:r>
          </a:p>
        </p:txBody>
      </p:sp>
      <p:sp>
        <p:nvSpPr>
          <p:cNvPr id="3" name="Bulle narrative : ronde 2">
            <a:extLst>
              <a:ext uri="{FF2B5EF4-FFF2-40B4-BE49-F238E27FC236}">
                <a16:creationId xmlns:a16="http://schemas.microsoft.com/office/drawing/2014/main" id="{A3B131E4-28D2-DE5A-132A-7A04D97FEC8B}"/>
              </a:ext>
            </a:extLst>
          </p:cNvPr>
          <p:cNvSpPr/>
          <p:nvPr/>
        </p:nvSpPr>
        <p:spPr>
          <a:xfrm>
            <a:off x="9727484" y="1495759"/>
            <a:ext cx="2075826" cy="1379253"/>
          </a:xfrm>
          <a:prstGeom prst="wedgeEllipseCallout">
            <a:avLst>
              <a:gd name="adj1" fmla="val -194546"/>
              <a:gd name="adj2" fmla="val -21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Contrôle de la destination et de l’usage possible </a:t>
            </a:r>
          </a:p>
        </p:txBody>
      </p:sp>
      <p:sp>
        <p:nvSpPr>
          <p:cNvPr id="5" name="Bulle narrative : ronde 4">
            <a:extLst>
              <a:ext uri="{FF2B5EF4-FFF2-40B4-BE49-F238E27FC236}">
                <a16:creationId xmlns:a16="http://schemas.microsoft.com/office/drawing/2014/main" id="{D7CED653-B51A-82C0-C7E0-DA8E5E1685F1}"/>
              </a:ext>
            </a:extLst>
          </p:cNvPr>
          <p:cNvSpPr/>
          <p:nvPr/>
        </p:nvSpPr>
        <p:spPr>
          <a:xfrm>
            <a:off x="7556577" y="2313384"/>
            <a:ext cx="1923173" cy="1502177"/>
          </a:xfrm>
          <a:prstGeom prst="wedgeEllipseCallout">
            <a:avLst>
              <a:gd name="adj1" fmla="val -97225"/>
              <a:gd name="adj2" fmla="val -774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Librement cessible en tout ou partie </a:t>
            </a:r>
          </a:p>
          <a:p>
            <a:pPr algn="ctr"/>
            <a:r>
              <a:rPr lang="fr-FR" sz="1050" dirty="0"/>
              <a:t> (sauf agrément éventuel du bailleur)</a:t>
            </a:r>
          </a:p>
        </p:txBody>
      </p:sp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8F23F375-499C-B457-21BF-E6A841AD3635}"/>
              </a:ext>
            </a:extLst>
          </p:cNvPr>
          <p:cNvSpPr/>
          <p:nvPr/>
        </p:nvSpPr>
        <p:spPr>
          <a:xfrm>
            <a:off x="9479750" y="3905657"/>
            <a:ext cx="1923173" cy="748699"/>
          </a:xfrm>
          <a:prstGeom prst="wedgeEllipseCallout">
            <a:avLst>
              <a:gd name="adj1" fmla="val -121652"/>
              <a:gd name="adj2" fmla="val 6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Usage &amp; Destination  totalement libre  </a:t>
            </a:r>
          </a:p>
        </p:txBody>
      </p:sp>
      <p:sp>
        <p:nvSpPr>
          <p:cNvPr id="8" name="Bulle narrative : ronde 7">
            <a:extLst>
              <a:ext uri="{FF2B5EF4-FFF2-40B4-BE49-F238E27FC236}">
                <a16:creationId xmlns:a16="http://schemas.microsoft.com/office/drawing/2014/main" id="{83BFC7F7-1590-65B3-F2AE-C5F44BFE6FCC}"/>
              </a:ext>
            </a:extLst>
          </p:cNvPr>
          <p:cNvSpPr/>
          <p:nvPr/>
        </p:nvSpPr>
        <p:spPr>
          <a:xfrm>
            <a:off x="9749355" y="5068341"/>
            <a:ext cx="1923173" cy="1305070"/>
          </a:xfrm>
          <a:prstGeom prst="wedgeEllipseCallout">
            <a:avLst>
              <a:gd name="adj1" fmla="val -163527"/>
              <a:gd name="adj2" fmla="val -99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 Une obligation de faire des travaux ou de construire est</a:t>
            </a:r>
          </a:p>
        </p:txBody>
      </p:sp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E9E6D55A-1340-3CC2-259F-A0D331B95F4A}"/>
              </a:ext>
            </a:extLst>
          </p:cNvPr>
          <p:cNvSpPr/>
          <p:nvPr/>
        </p:nvSpPr>
        <p:spPr>
          <a:xfrm>
            <a:off x="7030209" y="5583359"/>
            <a:ext cx="1923173" cy="1060044"/>
          </a:xfrm>
          <a:prstGeom prst="wedgeEllipseCallout">
            <a:avLst>
              <a:gd name="adj1" fmla="val -102024"/>
              <a:gd name="adj2" fmla="val -134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Librement cessible sans restriction possible</a:t>
            </a:r>
          </a:p>
        </p:txBody>
      </p:sp>
      <p:sp>
        <p:nvSpPr>
          <p:cNvPr id="11" name="Bulle narrative : ronde 10">
            <a:extLst>
              <a:ext uri="{FF2B5EF4-FFF2-40B4-BE49-F238E27FC236}">
                <a16:creationId xmlns:a16="http://schemas.microsoft.com/office/drawing/2014/main" id="{5725B2FB-4EC4-DE2F-B07A-ED6B2C2AEC92}"/>
              </a:ext>
            </a:extLst>
          </p:cNvPr>
          <p:cNvSpPr/>
          <p:nvPr/>
        </p:nvSpPr>
        <p:spPr>
          <a:xfrm>
            <a:off x="3750060" y="5762442"/>
            <a:ext cx="1923173" cy="955847"/>
          </a:xfrm>
          <a:prstGeom prst="wedgeEllipseCallout">
            <a:avLst>
              <a:gd name="adj1" fmla="val 39308"/>
              <a:gd name="adj2" fmla="val -163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loyer peut être modique</a:t>
            </a:r>
          </a:p>
        </p:txBody>
      </p:sp>
      <p:pic>
        <p:nvPicPr>
          <p:cNvPr id="13" name="Graphique 12" descr="Avertissement avec un remplissage uni">
            <a:extLst>
              <a:ext uri="{FF2B5EF4-FFF2-40B4-BE49-F238E27FC236}">
                <a16:creationId xmlns:a16="http://schemas.microsoft.com/office/drawing/2014/main" id="{2828E275-82CF-15FD-7F10-C10BC454D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1731" y="740916"/>
            <a:ext cx="175817" cy="175817"/>
          </a:xfrm>
          <a:prstGeom prst="rect">
            <a:avLst/>
          </a:prstGeom>
        </p:spPr>
      </p:pic>
      <p:sp>
        <p:nvSpPr>
          <p:cNvPr id="17" name="Bulle narrative : ronde 16">
            <a:extLst>
              <a:ext uri="{FF2B5EF4-FFF2-40B4-BE49-F238E27FC236}">
                <a16:creationId xmlns:a16="http://schemas.microsoft.com/office/drawing/2014/main" id="{574159DF-478B-1546-80D5-8582B996CBAD}"/>
              </a:ext>
            </a:extLst>
          </p:cNvPr>
          <p:cNvSpPr/>
          <p:nvPr/>
        </p:nvSpPr>
        <p:spPr>
          <a:xfrm>
            <a:off x="4024109" y="2875013"/>
            <a:ext cx="1923173" cy="955847"/>
          </a:xfrm>
          <a:prstGeom prst="wedgeEllipseCallout">
            <a:avLst>
              <a:gd name="adj1" fmla="val 43234"/>
              <a:gd name="adj2" fmla="val -1255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loyers  substantiels</a:t>
            </a:r>
          </a:p>
        </p:txBody>
      </p:sp>
      <p:pic>
        <p:nvPicPr>
          <p:cNvPr id="21" name="Graphique 20" descr="Avertissement avec un remplissage uni">
            <a:extLst>
              <a:ext uri="{FF2B5EF4-FFF2-40B4-BE49-F238E27FC236}">
                <a16:creationId xmlns:a16="http://schemas.microsoft.com/office/drawing/2014/main" id="{65F52E11-A018-5731-0A32-FA0A01870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696129" y="2814861"/>
            <a:ext cx="293267" cy="293267"/>
          </a:xfrm>
          <a:prstGeom prst="rect">
            <a:avLst/>
          </a:prstGeom>
        </p:spPr>
      </p:pic>
      <p:pic>
        <p:nvPicPr>
          <p:cNvPr id="23" name="Graphique 22" descr="Interdit avec un remplissage uni">
            <a:extLst>
              <a:ext uri="{FF2B5EF4-FFF2-40B4-BE49-F238E27FC236}">
                <a16:creationId xmlns:a16="http://schemas.microsoft.com/office/drawing/2014/main" id="{0FF07061-AEAF-BFFF-C22F-79A1723A0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45219" y="5762442"/>
            <a:ext cx="315407" cy="315407"/>
          </a:xfrm>
          <a:prstGeom prst="rect">
            <a:avLst/>
          </a:prstGeom>
        </p:spPr>
      </p:pic>
      <p:pic>
        <p:nvPicPr>
          <p:cNvPr id="25" name="Graphique 24" descr="Signe pouce en haut avec un remplissage uni">
            <a:extLst>
              <a:ext uri="{FF2B5EF4-FFF2-40B4-BE49-F238E27FC236}">
                <a16:creationId xmlns:a16="http://schemas.microsoft.com/office/drawing/2014/main" id="{993E4B4C-5AE0-1A76-8484-D6A110B0EF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91344" y="2255070"/>
            <a:ext cx="369282" cy="36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7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  <p:bldP spid="9" grpId="0" animBg="1"/>
      <p:bldP spid="11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1AF0E87-231A-1A1F-B0AD-3009CE1A63B6}"/>
              </a:ext>
            </a:extLst>
          </p:cNvPr>
          <p:cNvSpPr txBox="1"/>
          <p:nvPr/>
        </p:nvSpPr>
        <p:spPr>
          <a:xfrm>
            <a:off x="754596" y="2611519"/>
            <a:ext cx="24411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Le bail à construction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625E15-895D-F449-34BE-4012D9BEC240}"/>
              </a:ext>
            </a:extLst>
          </p:cNvPr>
          <p:cNvSpPr txBox="1"/>
          <p:nvPr/>
        </p:nvSpPr>
        <p:spPr>
          <a:xfrm>
            <a:off x="2801909" y="250064"/>
            <a:ext cx="661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</a:rPr>
              <a:t>POINTS COMMUNS &amp; DIFFERENCES FISCALES</a:t>
            </a:r>
          </a:p>
        </p:txBody>
      </p:sp>
      <p:sp>
        <p:nvSpPr>
          <p:cNvPr id="10" name="Flèche : droite rayée 9">
            <a:extLst>
              <a:ext uri="{FF2B5EF4-FFF2-40B4-BE49-F238E27FC236}">
                <a16:creationId xmlns:a16="http://schemas.microsoft.com/office/drawing/2014/main" id="{E3B23234-2876-8550-5F3F-F06D01907A13}"/>
              </a:ext>
            </a:extLst>
          </p:cNvPr>
          <p:cNvSpPr/>
          <p:nvPr/>
        </p:nvSpPr>
        <p:spPr>
          <a:xfrm>
            <a:off x="3195792" y="2447296"/>
            <a:ext cx="1375075" cy="584775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B126922-06B0-7B74-F695-4F7F71DD6898}"/>
              </a:ext>
            </a:extLst>
          </p:cNvPr>
          <p:cNvSpPr txBox="1"/>
          <p:nvPr/>
        </p:nvSpPr>
        <p:spPr>
          <a:xfrm>
            <a:off x="754596" y="5434636"/>
            <a:ext cx="24411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Le bail emphytéotique</a:t>
            </a:r>
          </a:p>
        </p:txBody>
      </p:sp>
      <p:sp>
        <p:nvSpPr>
          <p:cNvPr id="15" name="Flèche : droite rayée 14">
            <a:extLst>
              <a:ext uri="{FF2B5EF4-FFF2-40B4-BE49-F238E27FC236}">
                <a16:creationId xmlns:a16="http://schemas.microsoft.com/office/drawing/2014/main" id="{CBF3007F-D317-2DD5-3B82-6C1A700A88B1}"/>
              </a:ext>
            </a:extLst>
          </p:cNvPr>
          <p:cNvSpPr/>
          <p:nvPr/>
        </p:nvSpPr>
        <p:spPr>
          <a:xfrm>
            <a:off x="3195792" y="5311526"/>
            <a:ext cx="1375075" cy="584775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Bulle narrative : ronde 16">
            <a:extLst>
              <a:ext uri="{FF2B5EF4-FFF2-40B4-BE49-F238E27FC236}">
                <a16:creationId xmlns:a16="http://schemas.microsoft.com/office/drawing/2014/main" id="{574159DF-478B-1546-80D5-8582B996CBAD}"/>
              </a:ext>
            </a:extLst>
          </p:cNvPr>
          <p:cNvSpPr/>
          <p:nvPr/>
        </p:nvSpPr>
        <p:spPr>
          <a:xfrm>
            <a:off x="8641356" y="2856619"/>
            <a:ext cx="2034259" cy="1455378"/>
          </a:xfrm>
          <a:prstGeom prst="wedgeEllipseCallout">
            <a:avLst>
              <a:gd name="adj1" fmla="val 27523"/>
              <a:gd name="adj2" fmla="val 9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Exonération de TPF – uniquement droit fixe de 125 €</a:t>
            </a:r>
          </a:p>
        </p:txBody>
      </p:sp>
      <p:sp>
        <p:nvSpPr>
          <p:cNvPr id="21" name="Bulle narrative : ronde 20">
            <a:extLst>
              <a:ext uri="{FF2B5EF4-FFF2-40B4-BE49-F238E27FC236}">
                <a16:creationId xmlns:a16="http://schemas.microsoft.com/office/drawing/2014/main" id="{CC54B5C0-6F1A-F0DD-A10F-F5098D750876}"/>
              </a:ext>
            </a:extLst>
          </p:cNvPr>
          <p:cNvSpPr/>
          <p:nvPr/>
        </p:nvSpPr>
        <p:spPr>
          <a:xfrm>
            <a:off x="581545" y="3519198"/>
            <a:ext cx="2310090" cy="1405725"/>
          </a:xfrm>
          <a:prstGeom prst="wedgeEllipseCallout">
            <a:avLst>
              <a:gd name="adj1" fmla="val 862"/>
              <a:gd name="adj2" fmla="val -88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loyer peut être assujetti à la TVA sur option</a:t>
            </a:r>
          </a:p>
        </p:txBody>
      </p:sp>
      <p:sp>
        <p:nvSpPr>
          <p:cNvPr id="2" name="Bulle narrative : ronde 1">
            <a:extLst>
              <a:ext uri="{FF2B5EF4-FFF2-40B4-BE49-F238E27FC236}">
                <a16:creationId xmlns:a16="http://schemas.microsoft.com/office/drawing/2014/main" id="{51D0AFC0-1576-50B6-DEBF-35C47888B7EC}"/>
              </a:ext>
            </a:extLst>
          </p:cNvPr>
          <p:cNvSpPr/>
          <p:nvPr/>
        </p:nvSpPr>
        <p:spPr>
          <a:xfrm>
            <a:off x="4970362" y="795594"/>
            <a:ext cx="2918315" cy="1847721"/>
          </a:xfrm>
          <a:prstGeom prst="wedgeEllipseCallout">
            <a:avLst>
              <a:gd name="adj1" fmla="val -36548"/>
              <a:gd name="adj2" fmla="val -6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Bail de moins de 30 ans : Bailleur fiscalisé sur le retour des constructions dans son patrimoine</a:t>
            </a:r>
          </a:p>
        </p:txBody>
      </p:sp>
      <p:sp>
        <p:nvSpPr>
          <p:cNvPr id="3" name="Bulle narrative : ronde 2">
            <a:extLst>
              <a:ext uri="{FF2B5EF4-FFF2-40B4-BE49-F238E27FC236}">
                <a16:creationId xmlns:a16="http://schemas.microsoft.com/office/drawing/2014/main" id="{4085F041-EDBD-C40C-8B14-1A43B6AB1650}"/>
              </a:ext>
            </a:extLst>
          </p:cNvPr>
          <p:cNvSpPr/>
          <p:nvPr/>
        </p:nvSpPr>
        <p:spPr>
          <a:xfrm>
            <a:off x="8366212" y="4872360"/>
            <a:ext cx="2840557" cy="1576248"/>
          </a:xfrm>
          <a:prstGeom prst="wedgeEllipseCallout">
            <a:avLst>
              <a:gd name="adj1" fmla="val -5002"/>
              <a:gd name="adj2" fmla="val -19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Soumis à la TPF (0,715%) sur le montant cumulé des loyers</a:t>
            </a:r>
          </a:p>
          <a:p>
            <a:pPr algn="ctr"/>
            <a:endParaRPr lang="fr-FR" sz="1050" dirty="0"/>
          </a:p>
        </p:txBody>
      </p:sp>
      <p:sp>
        <p:nvSpPr>
          <p:cNvPr id="5" name="Bulle narrative : ronde 4">
            <a:extLst>
              <a:ext uri="{FF2B5EF4-FFF2-40B4-BE49-F238E27FC236}">
                <a16:creationId xmlns:a16="http://schemas.microsoft.com/office/drawing/2014/main" id="{72D863E5-C8F4-2DAE-6442-9A137F2FF2E3}"/>
              </a:ext>
            </a:extLst>
          </p:cNvPr>
          <p:cNvSpPr/>
          <p:nvPr/>
        </p:nvSpPr>
        <p:spPr>
          <a:xfrm>
            <a:off x="4970361" y="2739683"/>
            <a:ext cx="2918315" cy="1847721"/>
          </a:xfrm>
          <a:prstGeom prst="wedgeEllipseCallout">
            <a:avLst>
              <a:gd name="adj1" fmla="val -21685"/>
              <a:gd name="adj2" fmla="val -22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CSI : calculée sur le montant cumulé des loyers  + valeur résiduelle des constructions </a:t>
            </a:r>
          </a:p>
        </p:txBody>
      </p:sp>
      <p:sp>
        <p:nvSpPr>
          <p:cNvPr id="8" name="Bulle narrative : ronde 7">
            <a:extLst>
              <a:ext uri="{FF2B5EF4-FFF2-40B4-BE49-F238E27FC236}">
                <a16:creationId xmlns:a16="http://schemas.microsoft.com/office/drawing/2014/main" id="{2437A3CA-597B-60C5-6DBC-A6B1E2AFA707}"/>
              </a:ext>
            </a:extLst>
          </p:cNvPr>
          <p:cNvSpPr/>
          <p:nvPr/>
        </p:nvSpPr>
        <p:spPr>
          <a:xfrm>
            <a:off x="4970361" y="4939037"/>
            <a:ext cx="2918315" cy="1509571"/>
          </a:xfrm>
          <a:prstGeom prst="wedgeEllipseCallout">
            <a:avLst>
              <a:gd name="adj1" fmla="val -18911"/>
              <a:gd name="adj2" fmla="val 79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CSI : calculée sur le montant cumulé des loyers</a:t>
            </a:r>
          </a:p>
        </p:txBody>
      </p:sp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46178193-0E5B-AE8B-2EC8-0ADC4F6A16EE}"/>
              </a:ext>
            </a:extLst>
          </p:cNvPr>
          <p:cNvSpPr/>
          <p:nvPr/>
        </p:nvSpPr>
        <p:spPr>
          <a:xfrm>
            <a:off x="8641356" y="865400"/>
            <a:ext cx="2034260" cy="1430856"/>
          </a:xfrm>
          <a:prstGeom prst="wedgeEllipseCallout">
            <a:avLst>
              <a:gd name="adj1" fmla="val -35730"/>
              <a:gd name="adj2" fmla="val 21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Bail +/= 30 ans Bailleur exonéré</a:t>
            </a:r>
          </a:p>
        </p:txBody>
      </p:sp>
      <p:sp>
        <p:nvSpPr>
          <p:cNvPr id="19" name="Bulle narrative : ronde 18">
            <a:extLst>
              <a:ext uri="{FF2B5EF4-FFF2-40B4-BE49-F238E27FC236}">
                <a16:creationId xmlns:a16="http://schemas.microsoft.com/office/drawing/2014/main" id="{7098D137-E621-6CFE-A2D4-B6860E2DB15D}"/>
              </a:ext>
            </a:extLst>
          </p:cNvPr>
          <p:cNvSpPr/>
          <p:nvPr/>
        </p:nvSpPr>
        <p:spPr>
          <a:xfrm>
            <a:off x="515992" y="3533312"/>
            <a:ext cx="2441196" cy="1405725"/>
          </a:xfrm>
          <a:prstGeom prst="wedgeEllipseCallout">
            <a:avLst>
              <a:gd name="adj1" fmla="val 64"/>
              <a:gd name="adj2" fmla="val 89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loyer peut être assujetti à la TVA sur option</a:t>
            </a: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D9077CC2-7890-AC5A-29B5-52F7EA483546}"/>
              </a:ext>
            </a:extLst>
          </p:cNvPr>
          <p:cNvSpPr/>
          <p:nvPr/>
        </p:nvSpPr>
        <p:spPr>
          <a:xfrm>
            <a:off x="3914557" y="4214686"/>
            <a:ext cx="7761451" cy="643068"/>
          </a:xfrm>
          <a:custGeom>
            <a:avLst/>
            <a:gdLst>
              <a:gd name="connsiteX0" fmla="*/ 0 w 7761451"/>
              <a:gd name="connsiteY0" fmla="*/ 224068 h 643068"/>
              <a:gd name="connsiteX1" fmla="*/ 2787588 w 7761451"/>
              <a:gd name="connsiteY1" fmla="*/ 641318 h 643068"/>
              <a:gd name="connsiteX2" fmla="*/ 4580877 w 7761451"/>
              <a:gd name="connsiteY2" fmla="*/ 82025 h 643068"/>
              <a:gd name="connsiteX3" fmla="*/ 6853561 w 7761451"/>
              <a:gd name="connsiteY3" fmla="*/ 614685 h 643068"/>
              <a:gd name="connsiteX4" fmla="*/ 7670306 w 7761451"/>
              <a:gd name="connsiteY4" fmla="*/ 73147 h 643068"/>
              <a:gd name="connsiteX5" fmla="*/ 7705817 w 7761451"/>
              <a:gd name="connsiteY5" fmla="*/ 19881 h 64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451" h="643068">
                <a:moveTo>
                  <a:pt x="0" y="224068"/>
                </a:moveTo>
                <a:cubicBezTo>
                  <a:pt x="1012054" y="444530"/>
                  <a:pt x="2024109" y="664992"/>
                  <a:pt x="2787588" y="641318"/>
                </a:cubicBezTo>
                <a:cubicBezTo>
                  <a:pt x="3551067" y="617644"/>
                  <a:pt x="3903215" y="86464"/>
                  <a:pt x="4580877" y="82025"/>
                </a:cubicBezTo>
                <a:cubicBezTo>
                  <a:pt x="5258539" y="77586"/>
                  <a:pt x="6338656" y="616165"/>
                  <a:pt x="6853561" y="614685"/>
                </a:cubicBezTo>
                <a:cubicBezTo>
                  <a:pt x="7368466" y="613205"/>
                  <a:pt x="7528263" y="172281"/>
                  <a:pt x="7670306" y="73147"/>
                </a:cubicBezTo>
                <a:cubicBezTo>
                  <a:pt x="7812349" y="-25987"/>
                  <a:pt x="7759083" y="-3053"/>
                  <a:pt x="7705817" y="19881"/>
                </a:cubicBezTo>
              </a:path>
            </a:pathLst>
          </a:custGeom>
          <a:noFill/>
          <a:ln>
            <a:solidFill>
              <a:srgbClr val="F49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0226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146424-C025-403C-A6F1-BF9D40AC28D5}"/>
              </a:ext>
            </a:extLst>
          </p:cNvPr>
          <p:cNvSpPr txBox="1"/>
          <p:nvPr/>
        </p:nvSpPr>
        <p:spPr>
          <a:xfrm>
            <a:off x="4303552" y="432857"/>
            <a:ext cx="7684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2"/>
                </a:solidFill>
              </a:rPr>
              <a:t>EXEMPLE CHIFFRE POUR UN LOYER ANNUEL DE 20 000 € sur 50 ANS</a:t>
            </a:r>
          </a:p>
          <a:p>
            <a:pPr algn="ctr"/>
            <a:r>
              <a:rPr lang="fr-FR" sz="2000" b="1" dirty="0">
                <a:solidFill>
                  <a:schemeClr val="accent2"/>
                </a:solidFill>
              </a:rPr>
              <a:t>- Valeur résiduelle de construction (VRC) à 100.000 € pour le BAC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E4F007-0E13-DD0C-2B14-735FD1DF2E81}"/>
              </a:ext>
            </a:extLst>
          </p:cNvPr>
          <p:cNvSpPr txBox="1">
            <a:spLocks/>
          </p:cNvSpPr>
          <p:nvPr/>
        </p:nvSpPr>
        <p:spPr>
          <a:xfrm>
            <a:off x="1966894" y="1263854"/>
            <a:ext cx="6094520" cy="34376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1600" b="1" u="sng" dirty="0">
                <a:solidFill>
                  <a:srgbClr val="002060"/>
                </a:solidFill>
              </a:rPr>
              <a:t>BAIL A CONSTRUCTION</a:t>
            </a: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1600" dirty="0">
                <a:solidFill>
                  <a:srgbClr val="002060"/>
                </a:solidFill>
              </a:rPr>
              <a:t>	</a:t>
            </a: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fr-FR" sz="1600" dirty="0">
              <a:solidFill>
                <a:srgbClr val="002060"/>
              </a:solidFill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fr-FR" sz="1600" dirty="0">
              <a:solidFill>
                <a:srgbClr val="002060"/>
              </a:solidFill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fr-FR" sz="1600" b="1" u="sng" dirty="0">
              <a:solidFill>
                <a:srgbClr val="002060"/>
              </a:solidFill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1600" b="1" u="sng" dirty="0">
                <a:solidFill>
                  <a:srgbClr val="002060"/>
                </a:solidFill>
              </a:rPr>
              <a:t>BAIL EMPHYTHEOTIQUE</a:t>
            </a: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76E85B-956F-7B36-4E3A-0E86EB10AFE7}"/>
              </a:ext>
            </a:extLst>
          </p:cNvPr>
          <p:cNvSpPr txBox="1"/>
          <p:nvPr/>
        </p:nvSpPr>
        <p:spPr>
          <a:xfrm>
            <a:off x="3504722" y="1720718"/>
            <a:ext cx="8333912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1800" b="1" u="sng" dirty="0">
                <a:solidFill>
                  <a:srgbClr val="002060"/>
                </a:solidFill>
              </a:rPr>
              <a:t>TPF</a:t>
            </a: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</a:rPr>
              <a:t>Exonération : 0 €</a:t>
            </a:r>
            <a:endParaRPr lang="fr-FR" sz="1800" dirty="0">
              <a:solidFill>
                <a:srgbClr val="002060"/>
              </a:solidFill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1800" b="1" u="sng" dirty="0">
                <a:solidFill>
                  <a:srgbClr val="002060"/>
                </a:solidFill>
              </a:rPr>
              <a:t>CSI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rgbClr val="002060"/>
                </a:solidFill>
              </a:rPr>
              <a:t>20.000 € x 50 ans = 1.000.000 + 100.000 € (VRC) = x 0,10 % = 1.100 €</a:t>
            </a:r>
            <a:endParaRPr lang="fr-FR" sz="1800" dirty="0">
              <a:solidFill>
                <a:srgbClr val="002060"/>
              </a:solidFill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fr-FR" sz="18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BC4422-D6DC-A726-440F-3A9226173DDC}"/>
              </a:ext>
            </a:extLst>
          </p:cNvPr>
          <p:cNvSpPr txBox="1"/>
          <p:nvPr/>
        </p:nvSpPr>
        <p:spPr>
          <a:xfrm>
            <a:off x="3504722" y="4310450"/>
            <a:ext cx="6094520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1800" b="1" u="sng" dirty="0">
                <a:solidFill>
                  <a:srgbClr val="002060"/>
                </a:solidFill>
              </a:rPr>
              <a:t>TPF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rgbClr val="002060"/>
                </a:solidFill>
              </a:rPr>
              <a:t>20.000 € x 20 ans = 400.000 x 0,71498 % = 2.860 €</a:t>
            </a:r>
            <a:endParaRPr lang="fr-FR" sz="1800" dirty="0">
              <a:solidFill>
                <a:srgbClr val="002060"/>
              </a:solidFill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1800" b="1" u="sng" dirty="0">
                <a:solidFill>
                  <a:srgbClr val="002060"/>
                </a:solidFill>
              </a:rPr>
              <a:t>CSI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rgbClr val="002060"/>
                </a:solidFill>
              </a:rPr>
              <a:t>20.000 € x 50 ans = 1.000.000 x 0,1 % = 1.000 €</a:t>
            </a:r>
            <a:endParaRPr lang="fr-FR" sz="1800" dirty="0">
              <a:solidFill>
                <a:srgbClr val="002060"/>
              </a:solidFill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fr-FR" sz="1800" b="1" dirty="0"/>
          </a:p>
        </p:txBody>
      </p:sp>
      <p:sp>
        <p:nvSpPr>
          <p:cNvPr id="7" name="Flèche : courbe vers la droite 6">
            <a:extLst>
              <a:ext uri="{FF2B5EF4-FFF2-40B4-BE49-F238E27FC236}">
                <a16:creationId xmlns:a16="http://schemas.microsoft.com/office/drawing/2014/main" id="{01744765-CB98-793D-CABB-74AB0F03DE44}"/>
              </a:ext>
            </a:extLst>
          </p:cNvPr>
          <p:cNvSpPr/>
          <p:nvPr/>
        </p:nvSpPr>
        <p:spPr>
          <a:xfrm>
            <a:off x="2893553" y="2040898"/>
            <a:ext cx="428488" cy="564998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Flèche : courbe vers la droite 7">
            <a:extLst>
              <a:ext uri="{FF2B5EF4-FFF2-40B4-BE49-F238E27FC236}">
                <a16:creationId xmlns:a16="http://schemas.microsoft.com/office/drawing/2014/main" id="{4B41CDC5-33D2-2FDD-E045-79F909551CF5}"/>
              </a:ext>
            </a:extLst>
          </p:cNvPr>
          <p:cNvSpPr/>
          <p:nvPr/>
        </p:nvSpPr>
        <p:spPr>
          <a:xfrm>
            <a:off x="2893553" y="2845333"/>
            <a:ext cx="428488" cy="564998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 : courbe vers la droite 8">
            <a:extLst>
              <a:ext uri="{FF2B5EF4-FFF2-40B4-BE49-F238E27FC236}">
                <a16:creationId xmlns:a16="http://schemas.microsoft.com/office/drawing/2014/main" id="{0F44AB79-9812-AAA5-B2DF-2D26B30B840F}"/>
              </a:ext>
            </a:extLst>
          </p:cNvPr>
          <p:cNvSpPr/>
          <p:nvPr/>
        </p:nvSpPr>
        <p:spPr>
          <a:xfrm>
            <a:off x="2893553" y="5373882"/>
            <a:ext cx="428488" cy="564998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Flèche : courbe vers la droite 9">
            <a:extLst>
              <a:ext uri="{FF2B5EF4-FFF2-40B4-BE49-F238E27FC236}">
                <a16:creationId xmlns:a16="http://schemas.microsoft.com/office/drawing/2014/main" id="{F79EBB6E-251C-2D44-CC0C-9A49F74B375C}"/>
              </a:ext>
            </a:extLst>
          </p:cNvPr>
          <p:cNvSpPr/>
          <p:nvPr/>
        </p:nvSpPr>
        <p:spPr>
          <a:xfrm>
            <a:off x="2893553" y="4597509"/>
            <a:ext cx="428488" cy="564998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Flèche : droite rayée 11">
            <a:extLst>
              <a:ext uri="{FF2B5EF4-FFF2-40B4-BE49-F238E27FC236}">
                <a16:creationId xmlns:a16="http://schemas.microsoft.com/office/drawing/2014/main" id="{342DA5C1-91E3-F86A-408E-0F2906FFF6D0}"/>
              </a:ext>
            </a:extLst>
          </p:cNvPr>
          <p:cNvSpPr/>
          <p:nvPr/>
        </p:nvSpPr>
        <p:spPr>
          <a:xfrm>
            <a:off x="476329" y="1401522"/>
            <a:ext cx="946587" cy="325393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rayée 12">
            <a:extLst>
              <a:ext uri="{FF2B5EF4-FFF2-40B4-BE49-F238E27FC236}">
                <a16:creationId xmlns:a16="http://schemas.microsoft.com/office/drawing/2014/main" id="{2FD159A9-F3BC-EFD4-3590-F6AB2C518C9B}"/>
              </a:ext>
            </a:extLst>
          </p:cNvPr>
          <p:cNvSpPr/>
          <p:nvPr/>
        </p:nvSpPr>
        <p:spPr>
          <a:xfrm>
            <a:off x="476329" y="3853779"/>
            <a:ext cx="946587" cy="325393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22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0084C37-247D-4FBB-ABFE-70D5E22224BE}"/>
              </a:ext>
            </a:extLst>
          </p:cNvPr>
          <p:cNvSpPr txBox="1"/>
          <p:nvPr/>
        </p:nvSpPr>
        <p:spPr>
          <a:xfrm>
            <a:off x="6157518" y="2239860"/>
            <a:ext cx="82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0" u="none" strike="noStrike" baseline="0" dirty="0">
                <a:solidFill>
                  <a:srgbClr val="FFFFFF"/>
                </a:solidFill>
                <a:latin typeface="Arial-BoldMT"/>
              </a:rPr>
              <a:t>03</a:t>
            </a:r>
            <a:endParaRPr lang="fr-FR" sz="36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EC56DBA-D1CA-41F0-B727-205C51B0D9CB}"/>
              </a:ext>
            </a:extLst>
          </p:cNvPr>
          <p:cNvSpPr txBox="1"/>
          <p:nvPr/>
        </p:nvSpPr>
        <p:spPr>
          <a:xfrm>
            <a:off x="6096000" y="2886191"/>
            <a:ext cx="6094602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1" dirty="0">
                <a:solidFill>
                  <a:srgbClr val="FBB100"/>
                </a:solidFill>
                <a:latin typeface="Arial-BoldMT"/>
              </a:rPr>
              <a:t>Zoom sur l’usage opérationnel des baux réels</a:t>
            </a:r>
            <a:endParaRPr lang="fr-FR" sz="1100" b="1" i="0" u="none" strike="noStrike" baseline="0" dirty="0">
              <a:solidFill>
                <a:srgbClr val="FFFFFF"/>
              </a:solidFill>
              <a:latin typeface="Arial-BoldMT"/>
            </a:endParaRPr>
          </a:p>
          <a:p>
            <a:pPr algn="l"/>
            <a:endParaRPr lang="fr-FR" sz="1100" b="1" i="0" u="none" strike="noStrike" baseline="0" dirty="0">
              <a:solidFill>
                <a:srgbClr val="FFFFFF"/>
              </a:solidFill>
              <a:latin typeface="Arial-BoldM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06F37F4-E5B2-6831-2C0D-EB7926E058ED}"/>
              </a:ext>
            </a:extLst>
          </p:cNvPr>
          <p:cNvSpPr txBox="1"/>
          <p:nvPr/>
        </p:nvSpPr>
        <p:spPr>
          <a:xfrm>
            <a:off x="6096000" y="289897"/>
            <a:ext cx="2214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100" dirty="0">
                <a:solidFill>
                  <a:srgbClr val="FFFFFF"/>
                </a:solidFill>
                <a:latin typeface="Arial-BoldMT"/>
              </a:rPr>
              <a:t>UNIVERSITE DE LA CNEJI</a:t>
            </a:r>
            <a:endParaRPr lang="fr-FR" sz="1100" i="0" u="none" strike="noStrike" baseline="0" dirty="0">
              <a:solidFill>
                <a:srgbClr val="FFFFFF"/>
              </a:solidFill>
              <a:latin typeface="Arial-BoldMT"/>
            </a:endParaRPr>
          </a:p>
          <a:p>
            <a:pPr algn="l"/>
            <a:r>
              <a:rPr lang="fr-FR" sz="1100" dirty="0">
                <a:solidFill>
                  <a:srgbClr val="FBB100"/>
                </a:solidFill>
                <a:latin typeface="ArialMT"/>
              </a:rPr>
              <a:t>26 SEPTEMBRE 2023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406160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146424-C025-403C-A6F1-BF9D40AC28D5}"/>
              </a:ext>
            </a:extLst>
          </p:cNvPr>
          <p:cNvSpPr txBox="1"/>
          <p:nvPr/>
        </p:nvSpPr>
        <p:spPr>
          <a:xfrm>
            <a:off x="1073791" y="843918"/>
            <a:ext cx="10897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MODALITES DES BAUX  POUVANT AVOIR UNE INCIDENCE SUR LA VALORISATION</a:t>
            </a:r>
          </a:p>
        </p:txBody>
      </p:sp>
      <p:sp>
        <p:nvSpPr>
          <p:cNvPr id="4" name="Organigramme : Bande perforée 3">
            <a:extLst>
              <a:ext uri="{FF2B5EF4-FFF2-40B4-BE49-F238E27FC236}">
                <a16:creationId xmlns:a16="http://schemas.microsoft.com/office/drawing/2014/main" id="{98B1D38E-0EEE-3A25-798E-B4966A0C6839}"/>
              </a:ext>
            </a:extLst>
          </p:cNvPr>
          <p:cNvSpPr/>
          <p:nvPr/>
        </p:nvSpPr>
        <p:spPr>
          <a:xfrm>
            <a:off x="1559751" y="2090584"/>
            <a:ext cx="3850546" cy="1645339"/>
          </a:xfrm>
          <a:prstGeom prst="flowChartPunched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SORT DES CONSTRUCTIONS EN FIN DE BAIL</a:t>
            </a:r>
          </a:p>
        </p:txBody>
      </p:sp>
      <p:sp>
        <p:nvSpPr>
          <p:cNvPr id="5" name="Organigramme : Bande perforée 4">
            <a:extLst>
              <a:ext uri="{FF2B5EF4-FFF2-40B4-BE49-F238E27FC236}">
                <a16:creationId xmlns:a16="http://schemas.microsoft.com/office/drawing/2014/main" id="{F490A297-B8D4-6CA8-84CF-E7C429BBEA5B}"/>
              </a:ext>
            </a:extLst>
          </p:cNvPr>
          <p:cNvSpPr/>
          <p:nvPr/>
        </p:nvSpPr>
        <p:spPr>
          <a:xfrm>
            <a:off x="6941092" y="1451602"/>
            <a:ext cx="3691157" cy="1455489"/>
          </a:xfrm>
          <a:prstGeom prst="flowChartPunched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DURÉE RÉSIDUELLE </a:t>
            </a:r>
          </a:p>
          <a:p>
            <a:pPr algn="just"/>
            <a:r>
              <a:rPr lang="fr-FR" dirty="0">
                <a:solidFill>
                  <a:schemeClr val="bg1"/>
                </a:solidFill>
              </a:rPr>
              <a:t> 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6" name="Organigramme : Bande perforée 5">
            <a:extLst>
              <a:ext uri="{FF2B5EF4-FFF2-40B4-BE49-F238E27FC236}">
                <a16:creationId xmlns:a16="http://schemas.microsoft.com/office/drawing/2014/main" id="{6E342A3E-0126-E291-FAF4-7C21E7D3604A}"/>
              </a:ext>
            </a:extLst>
          </p:cNvPr>
          <p:cNvSpPr/>
          <p:nvPr/>
        </p:nvSpPr>
        <p:spPr>
          <a:xfrm>
            <a:off x="1559751" y="4368742"/>
            <a:ext cx="3850546" cy="1645339"/>
          </a:xfrm>
          <a:prstGeom prst="flowChartPunched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2400" dirty="0">
              <a:solidFill>
                <a:schemeClr val="bg1"/>
              </a:solidFill>
            </a:endParaRP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PORTÉE DE L’OBLIGATION D’ENTRETIEN</a:t>
            </a:r>
          </a:p>
          <a:p>
            <a:pPr algn="just"/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7" name="Organigramme : Bande perforée 6">
            <a:extLst>
              <a:ext uri="{FF2B5EF4-FFF2-40B4-BE49-F238E27FC236}">
                <a16:creationId xmlns:a16="http://schemas.microsoft.com/office/drawing/2014/main" id="{0738B37B-353D-6069-A8AD-9CB6B2574A57}"/>
              </a:ext>
            </a:extLst>
          </p:cNvPr>
          <p:cNvSpPr/>
          <p:nvPr/>
        </p:nvSpPr>
        <p:spPr>
          <a:xfrm>
            <a:off x="6941091" y="3735923"/>
            <a:ext cx="3691157" cy="1455489"/>
          </a:xfrm>
          <a:prstGeom prst="flowChartPunched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SUJET DES MISES AUX NORMES</a:t>
            </a:r>
          </a:p>
          <a:p>
            <a:pPr algn="just"/>
            <a:r>
              <a:rPr lang="fr-FR" dirty="0">
                <a:solidFill>
                  <a:schemeClr val="bg1"/>
                </a:solidFill>
              </a:rPr>
              <a:t> 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03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146424-C025-403C-A6F1-BF9D40AC28D5}"/>
              </a:ext>
            </a:extLst>
          </p:cNvPr>
          <p:cNvSpPr txBox="1"/>
          <p:nvPr/>
        </p:nvSpPr>
        <p:spPr>
          <a:xfrm>
            <a:off x="1602298" y="902641"/>
            <a:ext cx="9982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ARTICULATION BAIL, VOLUMETRIE ET AUTRE MONTAGE JURIDIQUE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4DE6EE3-BBB5-7E97-B324-9D800DD8F445}"/>
              </a:ext>
            </a:extLst>
          </p:cNvPr>
          <p:cNvSpPr txBox="1"/>
          <p:nvPr/>
        </p:nvSpPr>
        <p:spPr>
          <a:xfrm>
            <a:off x="2030136" y="2725722"/>
            <a:ext cx="6988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solidFill>
                  <a:srgbClr val="002060"/>
                </a:solidFill>
              </a:rPr>
              <a:t>Q U I Z</a:t>
            </a:r>
          </a:p>
        </p:txBody>
      </p:sp>
    </p:spTree>
    <p:extLst>
      <p:ext uri="{BB962C8B-B14F-4D97-AF65-F5344CB8AC3E}">
        <p14:creationId xmlns:p14="http://schemas.microsoft.com/office/powerpoint/2010/main" val="832778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146424-C025-403C-A6F1-BF9D40AC28D5}"/>
              </a:ext>
            </a:extLst>
          </p:cNvPr>
          <p:cNvSpPr txBox="1"/>
          <p:nvPr/>
        </p:nvSpPr>
        <p:spPr>
          <a:xfrm>
            <a:off x="3669437" y="902641"/>
            <a:ext cx="5152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QUIZ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E4F007-0E13-DD0C-2B14-735FD1DF2E81}"/>
              </a:ext>
            </a:extLst>
          </p:cNvPr>
          <p:cNvSpPr txBox="1">
            <a:spLocks/>
          </p:cNvSpPr>
          <p:nvPr/>
        </p:nvSpPr>
        <p:spPr>
          <a:xfrm>
            <a:off x="626040" y="1619251"/>
            <a:ext cx="11458575" cy="48989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1600" b="1" u="sng" dirty="0"/>
              <a:t>QUESTION</a:t>
            </a:r>
            <a:r>
              <a:rPr lang="fr-FR" sz="1600" b="1" dirty="0"/>
              <a:t> </a:t>
            </a: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1600" dirty="0"/>
              <a:t>	Peut-on  faire une copropriété sur un bien faisant l’objet d’un bail ?</a:t>
            </a: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1600" b="1" u="sng" dirty="0"/>
              <a:t>REPONSE</a:t>
            </a:r>
            <a:r>
              <a:rPr lang="fr-FR" sz="1600" dirty="0"/>
              <a:t>	</a:t>
            </a:r>
          </a:p>
          <a:p>
            <a:pPr marL="0" indent="0">
              <a:buNone/>
            </a:pPr>
            <a:endParaRPr lang="fr-FR" sz="1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46AC28-D047-B232-261B-016A49F25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116" y="3056192"/>
            <a:ext cx="2475191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6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E4F007-0E13-DD0C-2B14-735FD1DF2E81}"/>
              </a:ext>
            </a:extLst>
          </p:cNvPr>
          <p:cNvSpPr txBox="1">
            <a:spLocks/>
          </p:cNvSpPr>
          <p:nvPr/>
        </p:nvSpPr>
        <p:spPr>
          <a:xfrm>
            <a:off x="516153" y="1572007"/>
            <a:ext cx="11458575" cy="52387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1600" b="1" u="sng" dirty="0"/>
              <a:t>QUESTION</a:t>
            </a:r>
            <a:r>
              <a:rPr lang="fr-FR" sz="1600" b="1" dirty="0"/>
              <a:t> 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fr-FR" sz="1600" dirty="0"/>
              <a:t>	 Peut-on  faire une volumétrie sur un bien faisant l’objet d’un bail ?</a:t>
            </a: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1600" b="1" u="sng" dirty="0"/>
              <a:t>REPONSE</a:t>
            </a: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1600" dirty="0"/>
              <a:t>	</a:t>
            </a:r>
          </a:p>
          <a:p>
            <a:endParaRPr lang="fr-FR" sz="1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A0ED02D-9127-9107-2650-BB56808AF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792" y="3080564"/>
            <a:ext cx="3543213" cy="309522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BB2AE9A-3026-D490-F557-7D131BA3F71C}"/>
              </a:ext>
            </a:extLst>
          </p:cNvPr>
          <p:cNvSpPr txBox="1"/>
          <p:nvPr/>
        </p:nvSpPr>
        <p:spPr>
          <a:xfrm>
            <a:off x="3669437" y="902641"/>
            <a:ext cx="5152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326823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E4F007-0E13-DD0C-2B14-735FD1DF2E81}"/>
              </a:ext>
            </a:extLst>
          </p:cNvPr>
          <p:cNvSpPr txBox="1">
            <a:spLocks/>
          </p:cNvSpPr>
          <p:nvPr/>
        </p:nvSpPr>
        <p:spPr>
          <a:xfrm>
            <a:off x="626040" y="1619251"/>
            <a:ext cx="11458575" cy="48989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1600" b="1" u="sng" dirty="0"/>
              <a:t>QUESTION</a:t>
            </a:r>
            <a:r>
              <a:rPr lang="fr-FR" sz="1600" b="1" dirty="0"/>
              <a:t> </a:t>
            </a: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1600" dirty="0"/>
              <a:t>	Peut-on conclure un bail sur un lot de copropriété ?</a:t>
            </a: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1600" b="1" u="sng" dirty="0"/>
              <a:t>REPONSE</a:t>
            </a:r>
            <a:r>
              <a:rPr lang="fr-FR" sz="1600" dirty="0"/>
              <a:t>	</a:t>
            </a:r>
          </a:p>
          <a:p>
            <a:pPr marL="0" indent="0">
              <a:buNone/>
            </a:pPr>
            <a:endParaRPr lang="fr-FR" sz="1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46AC28-D047-B232-261B-016A49F25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116" y="3056192"/>
            <a:ext cx="2475191" cy="218255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63B15E9-8B64-244F-2615-BED31E360FF6}"/>
              </a:ext>
            </a:extLst>
          </p:cNvPr>
          <p:cNvSpPr txBox="1"/>
          <p:nvPr/>
        </p:nvSpPr>
        <p:spPr>
          <a:xfrm>
            <a:off x="3669437" y="902641"/>
            <a:ext cx="5152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96646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E9D9309-B9EF-4553-ACE0-C2A918D31F60}"/>
              </a:ext>
            </a:extLst>
          </p:cNvPr>
          <p:cNvSpPr txBox="1"/>
          <p:nvPr/>
        </p:nvSpPr>
        <p:spPr>
          <a:xfrm>
            <a:off x="5841154" y="3143754"/>
            <a:ext cx="5710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0" u="none" strike="noStrike" baseline="0" dirty="0">
                <a:solidFill>
                  <a:srgbClr val="F49300"/>
                </a:solidFill>
                <a:latin typeface="Arial-BoldMT"/>
              </a:rPr>
              <a:t>LES BAUX DE LONGUE DUREE</a:t>
            </a:r>
          </a:p>
          <a:p>
            <a:pPr algn="ctr"/>
            <a:endParaRPr lang="fr-FR" sz="1800" b="1" i="0" u="none" strike="noStrike" baseline="0" dirty="0">
              <a:solidFill>
                <a:srgbClr val="F49300"/>
              </a:solidFill>
              <a:latin typeface="Arial-BoldMT"/>
            </a:endParaRPr>
          </a:p>
          <a:p>
            <a:pPr algn="ctr"/>
            <a:r>
              <a:rPr lang="fr-FR" b="1" dirty="0">
                <a:solidFill>
                  <a:srgbClr val="FFFFFF"/>
                </a:solidFill>
                <a:latin typeface="Arial-BoldMT"/>
              </a:rPr>
              <a:t>Grands principes et points de vigilance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63460A3-24F0-44A1-8A5B-BD12E0D39904}"/>
              </a:ext>
            </a:extLst>
          </p:cNvPr>
          <p:cNvSpPr txBox="1"/>
          <p:nvPr/>
        </p:nvSpPr>
        <p:spPr>
          <a:xfrm>
            <a:off x="6274965" y="233914"/>
            <a:ext cx="2214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100" dirty="0">
                <a:solidFill>
                  <a:srgbClr val="FFFFFF"/>
                </a:solidFill>
                <a:latin typeface="Arial-BoldMT"/>
              </a:rPr>
              <a:t>UNIVERSITE DE LA CNEJI</a:t>
            </a:r>
            <a:endParaRPr lang="fr-FR" sz="1100" i="0" u="none" strike="noStrike" baseline="0" dirty="0">
              <a:solidFill>
                <a:srgbClr val="FFFFFF"/>
              </a:solidFill>
              <a:latin typeface="Arial-BoldMT"/>
            </a:endParaRPr>
          </a:p>
          <a:p>
            <a:pPr algn="l"/>
            <a:r>
              <a:rPr lang="fr-FR" sz="1100" dirty="0">
                <a:solidFill>
                  <a:srgbClr val="FBB100"/>
                </a:solidFill>
                <a:latin typeface="ArialMT"/>
              </a:rPr>
              <a:t>26 SEPTEMBRE 2023</a:t>
            </a:r>
            <a:endParaRPr lang="fr-FR" sz="11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0D611CA-5178-376A-3238-14624E5541A5}"/>
              </a:ext>
            </a:extLst>
          </p:cNvPr>
          <p:cNvSpPr txBox="1"/>
          <p:nvPr/>
        </p:nvSpPr>
        <p:spPr>
          <a:xfrm>
            <a:off x="8323277" y="5360985"/>
            <a:ext cx="292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100" i="0" u="none" strike="noStrike" baseline="0" dirty="0">
                <a:solidFill>
                  <a:srgbClr val="FFFFFF"/>
                </a:solidFill>
                <a:latin typeface="Arial-BoldMT"/>
              </a:rPr>
              <a:t>ALCAIX NOTAIRES</a:t>
            </a:r>
          </a:p>
          <a:p>
            <a:pPr algn="l"/>
            <a:endParaRPr lang="fr-FR" sz="1100" i="0" u="none" strike="noStrike" baseline="0" dirty="0">
              <a:solidFill>
                <a:srgbClr val="FFFFFF"/>
              </a:solidFill>
              <a:latin typeface="Arial-BoldMT"/>
            </a:endParaRPr>
          </a:p>
          <a:p>
            <a:pPr algn="l"/>
            <a:r>
              <a:rPr lang="fr-FR" sz="1100" dirty="0">
                <a:solidFill>
                  <a:srgbClr val="FBB100"/>
                </a:solidFill>
                <a:latin typeface="ArialMT"/>
              </a:rPr>
              <a:t>Maître Amaury GASCHIGNARD</a:t>
            </a:r>
          </a:p>
          <a:p>
            <a:pPr algn="l"/>
            <a:r>
              <a:rPr lang="fr-FR" sz="1100" dirty="0">
                <a:solidFill>
                  <a:srgbClr val="FBB100"/>
                </a:solidFill>
                <a:latin typeface="ArialMT"/>
              </a:rPr>
              <a:t>Maître Audrey CHASSOUILLER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25042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E4F007-0E13-DD0C-2B14-735FD1DF2E81}"/>
              </a:ext>
            </a:extLst>
          </p:cNvPr>
          <p:cNvSpPr txBox="1">
            <a:spLocks/>
          </p:cNvSpPr>
          <p:nvPr/>
        </p:nvSpPr>
        <p:spPr>
          <a:xfrm>
            <a:off x="626040" y="1619251"/>
            <a:ext cx="11458575" cy="48989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1600" b="1" u="sng" dirty="0"/>
              <a:t>QUESTION</a:t>
            </a:r>
            <a:r>
              <a:rPr lang="fr-FR" sz="1600" b="1" dirty="0"/>
              <a:t> </a:t>
            </a: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1600" dirty="0"/>
              <a:t>	Peut-on conclure un bail sur un lot de volume ?</a:t>
            </a: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1600" b="1" u="sng" dirty="0"/>
              <a:t>REPONSE</a:t>
            </a:r>
            <a:r>
              <a:rPr lang="fr-FR" sz="1600" dirty="0"/>
              <a:t>	</a:t>
            </a:r>
          </a:p>
          <a:p>
            <a:pPr marL="0" indent="0">
              <a:buNone/>
            </a:pPr>
            <a:endParaRPr lang="fr-FR" sz="1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46AC28-D047-B232-261B-016A49F25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116" y="3056192"/>
            <a:ext cx="2475191" cy="218255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F5B7E05-1F0C-54B1-BA2E-A5D1C853F62A}"/>
              </a:ext>
            </a:extLst>
          </p:cNvPr>
          <p:cNvSpPr txBox="1"/>
          <p:nvPr/>
        </p:nvSpPr>
        <p:spPr>
          <a:xfrm>
            <a:off x="3669437" y="902641"/>
            <a:ext cx="5152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80997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E4F007-0E13-DD0C-2B14-735FD1DF2E81}"/>
              </a:ext>
            </a:extLst>
          </p:cNvPr>
          <p:cNvSpPr txBox="1">
            <a:spLocks/>
          </p:cNvSpPr>
          <p:nvPr/>
        </p:nvSpPr>
        <p:spPr>
          <a:xfrm>
            <a:off x="516153" y="1696977"/>
            <a:ext cx="11458575" cy="52387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1600" b="1" u="sng" dirty="0"/>
              <a:t>QUESTION</a:t>
            </a:r>
            <a:r>
              <a:rPr lang="fr-FR" sz="1600" b="1" dirty="0"/>
              <a:t> 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fr-FR" sz="1600" dirty="0"/>
              <a:t>	 Peut-on conclure un BRS sur un bien faisant l’objet d’un bail ?</a:t>
            </a: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1600" b="1" u="sng" dirty="0"/>
              <a:t>REPONSE</a:t>
            </a: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1600" dirty="0"/>
              <a:t>	</a:t>
            </a:r>
          </a:p>
          <a:p>
            <a:endParaRPr lang="fr-FR" sz="1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A0ED02D-9127-9107-2650-BB56808AF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792" y="3080564"/>
            <a:ext cx="3543213" cy="309522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BA994F4-D6E4-BD2B-A8C0-A64AB77980F6}"/>
              </a:ext>
            </a:extLst>
          </p:cNvPr>
          <p:cNvSpPr txBox="1"/>
          <p:nvPr/>
        </p:nvSpPr>
        <p:spPr>
          <a:xfrm>
            <a:off x="3669437" y="902641"/>
            <a:ext cx="5152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232689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E4F007-0E13-DD0C-2B14-735FD1DF2E81}"/>
              </a:ext>
            </a:extLst>
          </p:cNvPr>
          <p:cNvSpPr txBox="1">
            <a:spLocks/>
          </p:cNvSpPr>
          <p:nvPr/>
        </p:nvSpPr>
        <p:spPr>
          <a:xfrm>
            <a:off x="454009" y="1750243"/>
            <a:ext cx="11458575" cy="52387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1600" b="1" u="sng" dirty="0"/>
              <a:t>QUESTION</a:t>
            </a:r>
            <a:r>
              <a:rPr lang="fr-FR" sz="1600" b="1" dirty="0"/>
              <a:t> 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fr-FR" sz="1600" dirty="0"/>
              <a:t>	Doit-on purger le droit de préemption urbain (DPU) à l’occasion de la vente d’un bien faisant l’objet d’un bail ?</a:t>
            </a: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1600" b="1" u="sng" dirty="0"/>
              <a:t>REPONSE</a:t>
            </a: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1600" dirty="0"/>
              <a:t>	</a:t>
            </a:r>
          </a:p>
          <a:p>
            <a:endParaRPr lang="fr-FR" sz="1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A0ED02D-9127-9107-2650-BB56808AF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792" y="3080564"/>
            <a:ext cx="3543213" cy="309522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2A94596-A5AB-710B-2BB7-BA65229E2CF2}"/>
              </a:ext>
            </a:extLst>
          </p:cNvPr>
          <p:cNvSpPr txBox="1"/>
          <p:nvPr/>
        </p:nvSpPr>
        <p:spPr>
          <a:xfrm>
            <a:off x="3669437" y="902641"/>
            <a:ext cx="5152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426566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EC56DBA-D1CA-41F0-B727-205C51B0D9CB}"/>
              </a:ext>
            </a:extLst>
          </p:cNvPr>
          <p:cNvSpPr txBox="1"/>
          <p:nvPr/>
        </p:nvSpPr>
        <p:spPr>
          <a:xfrm>
            <a:off x="6096000" y="2755563"/>
            <a:ext cx="204029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1" dirty="0">
                <a:solidFill>
                  <a:srgbClr val="FBB100"/>
                </a:solidFill>
                <a:latin typeface="Arial-BoldMT"/>
              </a:rPr>
              <a:t>CONCLUSION</a:t>
            </a:r>
            <a:endParaRPr lang="fr-FR" sz="1100" b="1" i="0" u="none" strike="noStrike" baseline="0" dirty="0">
              <a:solidFill>
                <a:srgbClr val="FFFFFF"/>
              </a:solidFill>
              <a:latin typeface="Arial-BoldMT"/>
            </a:endParaRPr>
          </a:p>
          <a:p>
            <a:pPr algn="l"/>
            <a:endParaRPr lang="fr-FR" sz="1100" b="1" i="0" u="none" strike="noStrike" baseline="0" dirty="0">
              <a:solidFill>
                <a:srgbClr val="FFFFFF"/>
              </a:solidFill>
              <a:latin typeface="Arial-BoldM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58955A4-56DE-6726-DFE2-A97ACE0EE960}"/>
              </a:ext>
            </a:extLst>
          </p:cNvPr>
          <p:cNvSpPr txBox="1"/>
          <p:nvPr/>
        </p:nvSpPr>
        <p:spPr>
          <a:xfrm>
            <a:off x="6096000" y="215253"/>
            <a:ext cx="2214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100" dirty="0">
                <a:solidFill>
                  <a:srgbClr val="FFFFFF"/>
                </a:solidFill>
                <a:latin typeface="Arial-BoldMT"/>
              </a:rPr>
              <a:t>UNIVERSITE DE LA CNEJI</a:t>
            </a:r>
            <a:endParaRPr lang="fr-FR" sz="1100" i="0" u="none" strike="noStrike" baseline="0" dirty="0">
              <a:solidFill>
                <a:srgbClr val="FFFFFF"/>
              </a:solidFill>
              <a:latin typeface="Arial-BoldMT"/>
            </a:endParaRPr>
          </a:p>
          <a:p>
            <a:pPr algn="l"/>
            <a:r>
              <a:rPr lang="fr-FR" sz="1100" dirty="0">
                <a:solidFill>
                  <a:srgbClr val="FBB100"/>
                </a:solidFill>
                <a:latin typeface="ArialMT"/>
              </a:rPr>
              <a:t>26 SEPTEMBRE 2023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979152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AF9819A-5C8E-42D5-8641-D112FAF4F771}"/>
              </a:ext>
            </a:extLst>
          </p:cNvPr>
          <p:cNvSpPr txBox="1"/>
          <p:nvPr/>
        </p:nvSpPr>
        <p:spPr>
          <a:xfrm>
            <a:off x="2095500" y="1546563"/>
            <a:ext cx="6096000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3200" b="1" i="0" u="none" strike="noStrike" baseline="0" dirty="0">
                <a:solidFill>
                  <a:srgbClr val="F49300"/>
                </a:solidFill>
                <a:latin typeface="Arial-BoldMT"/>
              </a:rPr>
              <a:t>MERCI !</a:t>
            </a:r>
          </a:p>
          <a:p>
            <a:pPr algn="l"/>
            <a:endParaRPr lang="fr-FR" sz="1800" b="0" i="0" u="none" strike="noStrike" baseline="0" dirty="0">
              <a:solidFill>
                <a:srgbClr val="FFFFFF"/>
              </a:solidFill>
              <a:latin typeface="ArialMT"/>
            </a:endParaRPr>
          </a:p>
          <a:p>
            <a:pPr algn="l"/>
            <a:endParaRPr lang="fr-FR" dirty="0">
              <a:solidFill>
                <a:srgbClr val="FFFFFF"/>
              </a:solidFill>
              <a:latin typeface="ArialMT"/>
            </a:endParaRPr>
          </a:p>
          <a:p>
            <a:pPr algn="l"/>
            <a:endParaRPr lang="fr-FR" sz="1800" b="0" i="0" u="none" strike="noStrike" baseline="0" dirty="0">
              <a:solidFill>
                <a:srgbClr val="FFFFFF"/>
              </a:solidFill>
              <a:latin typeface="ArialMT"/>
            </a:endParaRPr>
          </a:p>
          <a:p>
            <a:pPr algn="l"/>
            <a:r>
              <a:rPr lang="fr-FR" sz="1800" b="0" i="0" u="none" strike="noStrike" baseline="0" dirty="0">
                <a:solidFill>
                  <a:srgbClr val="FFFFFF"/>
                </a:solidFill>
                <a:latin typeface="ArialMT"/>
              </a:rPr>
              <a:t>T.04 72 74 53 40</a:t>
            </a:r>
          </a:p>
          <a:p>
            <a:pPr algn="l"/>
            <a:endParaRPr lang="fr-FR" sz="1800" b="0" i="0" u="none" strike="noStrike" baseline="0" dirty="0">
              <a:solidFill>
                <a:srgbClr val="FFFFFF"/>
              </a:solidFill>
              <a:latin typeface="ArialMT"/>
            </a:endParaRPr>
          </a:p>
          <a:p>
            <a:pPr algn="l"/>
            <a:endParaRPr lang="fr-FR" sz="1800" b="0" i="0" u="none" strike="noStrike" baseline="0" dirty="0">
              <a:solidFill>
                <a:srgbClr val="FFFFFF"/>
              </a:solidFill>
              <a:latin typeface="ArialMT"/>
            </a:endParaRPr>
          </a:p>
          <a:p>
            <a:pPr algn="l"/>
            <a:r>
              <a:rPr lang="fr-FR" sz="1800" b="0" i="0" u="none" strike="noStrike" baseline="0" dirty="0">
                <a:solidFill>
                  <a:srgbClr val="FFFFFF"/>
                </a:solidFill>
                <a:latin typeface="ArialMT"/>
              </a:rPr>
              <a:t>91 Cours Lafayette</a:t>
            </a:r>
          </a:p>
          <a:p>
            <a:pPr algn="l"/>
            <a:r>
              <a:rPr lang="fr-FR" sz="1800" b="0" i="0" u="none" strike="noStrike" baseline="0" dirty="0">
                <a:solidFill>
                  <a:srgbClr val="FFFFFF"/>
                </a:solidFill>
                <a:latin typeface="ArialMT"/>
              </a:rPr>
              <a:t>69455 LYON cedex 06</a:t>
            </a:r>
          </a:p>
          <a:p>
            <a:pPr algn="l"/>
            <a:r>
              <a:rPr lang="fr-FR" sz="1800" b="0" i="0" u="none" strike="noStrike" baseline="0" dirty="0">
                <a:solidFill>
                  <a:srgbClr val="FFFFFF"/>
                </a:solidFill>
                <a:latin typeface="ArialMT"/>
              </a:rPr>
              <a:t>notaires@alcaix-notaires.fr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336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30D2F52-B9EA-452C-9148-13FDAE91B2E0}"/>
              </a:ext>
            </a:extLst>
          </p:cNvPr>
          <p:cNvSpPr txBox="1"/>
          <p:nvPr/>
        </p:nvSpPr>
        <p:spPr>
          <a:xfrm>
            <a:off x="5486400" y="829102"/>
            <a:ext cx="5228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DEROULEMENT DE LA PRESENTATION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DED0D45-B58F-4F66-9754-396DF7245E15}"/>
              </a:ext>
            </a:extLst>
          </p:cNvPr>
          <p:cNvSpPr txBox="1"/>
          <p:nvPr/>
        </p:nvSpPr>
        <p:spPr>
          <a:xfrm>
            <a:off x="3908981" y="2215777"/>
            <a:ext cx="505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 – Propos introductifs sur les baux de longue durée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0FEA1D8-011C-4D5C-B89A-D8961D4DE600}"/>
              </a:ext>
            </a:extLst>
          </p:cNvPr>
          <p:cNvSpPr txBox="1"/>
          <p:nvPr/>
        </p:nvSpPr>
        <p:spPr>
          <a:xfrm>
            <a:off x="4634042" y="3265063"/>
            <a:ext cx="5928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 – Zoom sur le bail à construction et le bail emphytéotique : </a:t>
            </a:r>
          </a:p>
          <a:p>
            <a:r>
              <a:rPr lang="fr-FR" dirty="0">
                <a:solidFill>
                  <a:schemeClr val="bg1"/>
                </a:solidFill>
              </a:rPr>
              <a:t>			points communs et différences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F5FAB28-8077-438B-BDB9-557DE4CFD405}"/>
              </a:ext>
            </a:extLst>
          </p:cNvPr>
          <p:cNvSpPr txBox="1"/>
          <p:nvPr/>
        </p:nvSpPr>
        <p:spPr>
          <a:xfrm>
            <a:off x="5119193" y="4767015"/>
            <a:ext cx="4697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3 – Zoom opérationnel de l’usage des baux réels</a:t>
            </a:r>
          </a:p>
        </p:txBody>
      </p:sp>
    </p:spTree>
    <p:extLst>
      <p:ext uri="{BB962C8B-B14F-4D97-AF65-F5344CB8AC3E}">
        <p14:creationId xmlns:p14="http://schemas.microsoft.com/office/powerpoint/2010/main" val="2276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0084C37-247D-4FBB-ABFE-70D5E22224BE}"/>
              </a:ext>
            </a:extLst>
          </p:cNvPr>
          <p:cNvSpPr txBox="1"/>
          <p:nvPr/>
        </p:nvSpPr>
        <p:spPr>
          <a:xfrm>
            <a:off x="6157518" y="2239860"/>
            <a:ext cx="82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0" u="none" strike="noStrike" baseline="0" dirty="0">
                <a:solidFill>
                  <a:srgbClr val="FFFFFF"/>
                </a:solidFill>
                <a:latin typeface="Arial-BoldMT"/>
              </a:rPr>
              <a:t>01</a:t>
            </a:r>
            <a:endParaRPr lang="fr-FR" sz="36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EC56DBA-D1CA-41F0-B727-205C51B0D9CB}"/>
              </a:ext>
            </a:extLst>
          </p:cNvPr>
          <p:cNvSpPr txBox="1"/>
          <p:nvPr/>
        </p:nvSpPr>
        <p:spPr>
          <a:xfrm>
            <a:off x="6096000" y="2886191"/>
            <a:ext cx="6094602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BB100"/>
                </a:solidFill>
                <a:latin typeface="Arial-BoldMT"/>
              </a:rPr>
              <a:t>Propos introductifs sur les baux de longue durée</a:t>
            </a:r>
            <a:endParaRPr lang="fr-FR" sz="1100" b="1" i="0" u="none" strike="noStrike" baseline="0" dirty="0">
              <a:solidFill>
                <a:srgbClr val="FFFFFF"/>
              </a:solidFill>
              <a:latin typeface="Arial-BoldMT"/>
            </a:endParaRPr>
          </a:p>
          <a:p>
            <a:pPr algn="l"/>
            <a:endParaRPr lang="fr-FR" sz="1100" b="1" i="0" u="none" strike="noStrike" baseline="0" dirty="0">
              <a:solidFill>
                <a:srgbClr val="FFFFFF"/>
              </a:solidFill>
              <a:latin typeface="Arial-BoldM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4FDD7B6-E141-BB59-53B3-3F8EA4823931}"/>
              </a:ext>
            </a:extLst>
          </p:cNvPr>
          <p:cNvSpPr txBox="1"/>
          <p:nvPr/>
        </p:nvSpPr>
        <p:spPr>
          <a:xfrm>
            <a:off x="6274965" y="233914"/>
            <a:ext cx="2214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100" dirty="0">
                <a:solidFill>
                  <a:srgbClr val="FFFFFF"/>
                </a:solidFill>
                <a:latin typeface="Arial-BoldMT"/>
              </a:rPr>
              <a:t>UNIVERSITE DE LA CNEJI</a:t>
            </a:r>
            <a:endParaRPr lang="fr-FR" sz="1100" i="0" u="none" strike="noStrike" baseline="0" dirty="0">
              <a:solidFill>
                <a:srgbClr val="FFFFFF"/>
              </a:solidFill>
              <a:latin typeface="Arial-BoldMT"/>
            </a:endParaRPr>
          </a:p>
          <a:p>
            <a:pPr algn="l"/>
            <a:r>
              <a:rPr lang="fr-FR" sz="1100" dirty="0">
                <a:solidFill>
                  <a:srgbClr val="FBB100"/>
                </a:solidFill>
                <a:latin typeface="ArialMT"/>
              </a:rPr>
              <a:t>26 SEPTEMBRE 2023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84976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ersonne, homme, habits, costume&#10;&#10;Description générée automatiquement">
            <a:extLst>
              <a:ext uri="{FF2B5EF4-FFF2-40B4-BE49-F238E27FC236}">
                <a16:creationId xmlns:a16="http://schemas.microsoft.com/office/drawing/2014/main" id="{3BA14678-617B-4D08-E6FA-9AFD3ECC9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79" y="4647389"/>
            <a:ext cx="3169569" cy="2114078"/>
          </a:xfrm>
          <a:prstGeom prst="rect">
            <a:avLst/>
          </a:prstGeom>
        </p:spPr>
      </p:pic>
      <p:pic>
        <p:nvPicPr>
          <p:cNvPr id="5" name="Image 4" descr="Une image contenant intérieur, sol, en bois, clé&#10;&#10;Description générée automatiquement">
            <a:extLst>
              <a:ext uri="{FF2B5EF4-FFF2-40B4-BE49-F238E27FC236}">
                <a16:creationId xmlns:a16="http://schemas.microsoft.com/office/drawing/2014/main" id="{79638A9A-8DD3-68A9-B006-06027BA1E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746" y="0"/>
            <a:ext cx="3105094" cy="1940684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146424-C025-403C-A6F1-BF9D40AC28D5}"/>
              </a:ext>
            </a:extLst>
          </p:cNvPr>
          <p:cNvSpPr txBox="1"/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DEFINITION DU DROIT REEL</a:t>
            </a:r>
            <a:endParaRPr lang="en-US" sz="4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D415ED-BD9A-451A-951F-07A0EA1C6A04}"/>
              </a:ext>
            </a:extLst>
          </p:cNvPr>
          <p:cNvSpPr txBox="1"/>
          <p:nvPr/>
        </p:nvSpPr>
        <p:spPr>
          <a:xfrm>
            <a:off x="4304426" y="2734323"/>
            <a:ext cx="1093263" cy="694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rgbClr val="002060"/>
                </a:solidFill>
              </a:rPr>
              <a:t>LOUER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Image 10" descr="Une image contenant bâtiment, Billet de banque, Espèces, argent&#10;&#10;Description générée automatiquement">
            <a:extLst>
              <a:ext uri="{FF2B5EF4-FFF2-40B4-BE49-F238E27FC236}">
                <a16:creationId xmlns:a16="http://schemas.microsoft.com/office/drawing/2014/main" id="{0FF48602-0D7C-1B98-72E2-5DE6B4BD2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32" y="4647389"/>
            <a:ext cx="2818770" cy="2114078"/>
          </a:xfrm>
          <a:prstGeom prst="rect">
            <a:avLst/>
          </a:prstGeom>
        </p:spPr>
      </p:pic>
      <p:pic>
        <p:nvPicPr>
          <p:cNvPr id="15" name="Image 14" descr="Une image contenant ongle, objets en métal, verrouiller, personne&#10;&#10;Description générée automatiquement">
            <a:extLst>
              <a:ext uri="{FF2B5EF4-FFF2-40B4-BE49-F238E27FC236}">
                <a16:creationId xmlns:a16="http://schemas.microsoft.com/office/drawing/2014/main" id="{BB86451E-7688-17DC-6916-1DBC7CE32E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808" y="2136391"/>
            <a:ext cx="3173099" cy="2114078"/>
          </a:xfrm>
          <a:prstGeom prst="rect">
            <a:avLst/>
          </a:prstGeom>
        </p:spPr>
      </p:pic>
      <p:pic>
        <p:nvPicPr>
          <p:cNvPr id="17" name="Image 16" descr="Une image contenant intérieur, mur, ongle, personne&#10;&#10;Description générée automatiquement">
            <a:extLst>
              <a:ext uri="{FF2B5EF4-FFF2-40B4-BE49-F238E27FC236}">
                <a16:creationId xmlns:a16="http://schemas.microsoft.com/office/drawing/2014/main" id="{D6A39A40-2B6D-31DA-465B-27C7E8725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223" y="-1"/>
            <a:ext cx="2889979" cy="192858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37DE1DE-2FD9-1128-43EC-DD934AC201F4}"/>
              </a:ext>
            </a:extLst>
          </p:cNvPr>
          <p:cNvSpPr txBox="1"/>
          <p:nvPr/>
        </p:nvSpPr>
        <p:spPr>
          <a:xfrm>
            <a:off x="6434617" y="523931"/>
            <a:ext cx="26823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UTILISER SOI-MÊME / EXPLOITER</a:t>
            </a:r>
            <a:endParaRPr lang="fr-FR" sz="22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C39A819-9049-145B-9795-C4577AE49FB6}"/>
              </a:ext>
            </a:extLst>
          </p:cNvPr>
          <p:cNvSpPr txBox="1"/>
          <p:nvPr/>
        </p:nvSpPr>
        <p:spPr>
          <a:xfrm>
            <a:off x="6888549" y="4973049"/>
            <a:ext cx="2042721" cy="1195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</a:rPr>
              <a:t>CEDER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</a:rPr>
              <a:t>HYPOTHEQUER</a:t>
            </a:r>
          </a:p>
        </p:txBody>
      </p:sp>
    </p:spTree>
    <p:extLst>
      <p:ext uri="{BB962C8B-B14F-4D97-AF65-F5344CB8AC3E}">
        <p14:creationId xmlns:p14="http://schemas.microsoft.com/office/powerpoint/2010/main" val="146191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89B793E-5AE7-44D4-A7FF-4272798755DB}"/>
              </a:ext>
            </a:extLst>
          </p:cNvPr>
          <p:cNvSpPr txBox="1"/>
          <p:nvPr/>
        </p:nvSpPr>
        <p:spPr>
          <a:xfrm>
            <a:off x="2431748" y="402427"/>
            <a:ext cx="7694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</a:rPr>
              <a:t>Illustration des baux conférant ou non des droits réels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FD3711-9848-4E49-903C-AC0AA69BE236}"/>
              </a:ext>
            </a:extLst>
          </p:cNvPr>
          <p:cNvSpPr txBox="1"/>
          <p:nvPr/>
        </p:nvSpPr>
        <p:spPr>
          <a:xfrm>
            <a:off x="2431748" y="4142441"/>
            <a:ext cx="8700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Droits réels</a:t>
            </a:r>
          </a:p>
          <a:p>
            <a:endParaRPr lang="fr-FR" sz="1600" dirty="0">
              <a:solidFill>
                <a:srgbClr val="002060"/>
              </a:solidFill>
            </a:endParaRPr>
          </a:p>
          <a:p>
            <a:r>
              <a:rPr lang="fr-FR" sz="1600" dirty="0">
                <a:solidFill>
                  <a:srgbClr val="002060"/>
                </a:solidFill>
                <a:sym typeface="Wingdings" panose="05000000000000000000" pitchFamily="2" charset="2"/>
              </a:rPr>
              <a:t>Bail à construction</a:t>
            </a:r>
          </a:p>
          <a:p>
            <a:r>
              <a:rPr lang="fr-FR" sz="1600" dirty="0">
                <a:solidFill>
                  <a:srgbClr val="002060"/>
                </a:solidFill>
                <a:sym typeface="Wingdings" panose="05000000000000000000" pitchFamily="2" charset="2"/>
              </a:rPr>
              <a:t>Bail emphytéotique</a:t>
            </a:r>
          </a:p>
          <a:p>
            <a:r>
              <a:rPr lang="fr-FR" sz="1600" dirty="0">
                <a:solidFill>
                  <a:srgbClr val="002060"/>
                </a:solidFill>
                <a:sym typeface="Wingdings" panose="05000000000000000000" pitchFamily="2" charset="2"/>
              </a:rPr>
              <a:t>Bail HCL</a:t>
            </a:r>
            <a:endParaRPr lang="fr-FR" sz="16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9FAB09D8-3B83-DF4D-2E2E-0B61D25FB844}"/>
              </a:ext>
            </a:extLst>
          </p:cNvPr>
          <p:cNvSpPr/>
          <p:nvPr/>
        </p:nvSpPr>
        <p:spPr>
          <a:xfrm>
            <a:off x="1185249" y="4108555"/>
            <a:ext cx="665825" cy="3693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03477D7C-5BDD-E27C-A39D-92149BD888FE}"/>
              </a:ext>
            </a:extLst>
          </p:cNvPr>
          <p:cNvSpPr/>
          <p:nvPr/>
        </p:nvSpPr>
        <p:spPr>
          <a:xfrm>
            <a:off x="1185249" y="1768339"/>
            <a:ext cx="665825" cy="3693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11987DC-564B-B200-225D-824E983805AD}"/>
              </a:ext>
            </a:extLst>
          </p:cNvPr>
          <p:cNvSpPr txBox="1"/>
          <p:nvPr/>
        </p:nvSpPr>
        <p:spPr>
          <a:xfrm>
            <a:off x="2431748" y="1768339"/>
            <a:ext cx="8700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Pas de droits réels</a:t>
            </a:r>
          </a:p>
          <a:p>
            <a:endParaRPr lang="fr-FR" sz="1600" dirty="0">
              <a:solidFill>
                <a:srgbClr val="002060"/>
              </a:solidFill>
            </a:endParaRPr>
          </a:p>
          <a:p>
            <a:r>
              <a:rPr lang="fr-FR" sz="1600" dirty="0">
                <a:solidFill>
                  <a:srgbClr val="002060"/>
                </a:solidFill>
              </a:rPr>
              <a:t>Bail civil</a:t>
            </a:r>
          </a:p>
          <a:p>
            <a:r>
              <a:rPr lang="fr-FR" sz="1600" dirty="0">
                <a:solidFill>
                  <a:srgbClr val="002060"/>
                </a:solidFill>
              </a:rPr>
              <a:t>Bail commercial</a:t>
            </a:r>
          </a:p>
          <a:p>
            <a:r>
              <a:rPr lang="fr-FR" sz="1600" dirty="0">
                <a:solidFill>
                  <a:srgbClr val="002060"/>
                </a:solidFill>
              </a:rPr>
              <a:t>Bail rural</a:t>
            </a:r>
          </a:p>
        </p:txBody>
      </p:sp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49DB539E-1129-3A27-7FC1-54C505148A23}"/>
              </a:ext>
            </a:extLst>
          </p:cNvPr>
          <p:cNvSpPr/>
          <p:nvPr/>
        </p:nvSpPr>
        <p:spPr>
          <a:xfrm>
            <a:off x="6904030" y="1769651"/>
            <a:ext cx="1933267" cy="1268101"/>
          </a:xfrm>
          <a:prstGeom prst="wedgeRoundRectCallout">
            <a:avLst>
              <a:gd name="adj1" fmla="val -141276"/>
              <a:gd name="adj2" fmla="val -296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Majoritairement liés à l’utilisation de la chose</a:t>
            </a:r>
          </a:p>
          <a:p>
            <a:pPr algn="ctr"/>
            <a:endParaRPr lang="fr-FR" dirty="0"/>
          </a:p>
        </p:txBody>
      </p:sp>
      <p:sp>
        <p:nvSpPr>
          <p:cNvPr id="10" name="Bulle narrative : rectangle à coins arrondis 9">
            <a:extLst>
              <a:ext uri="{FF2B5EF4-FFF2-40B4-BE49-F238E27FC236}">
                <a16:creationId xmlns:a16="http://schemas.microsoft.com/office/drawing/2014/main" id="{D4415C31-9590-DD71-BB38-ADB836F9B432}"/>
              </a:ext>
            </a:extLst>
          </p:cNvPr>
          <p:cNvSpPr/>
          <p:nvPr/>
        </p:nvSpPr>
        <p:spPr>
          <a:xfrm>
            <a:off x="6904030" y="4142441"/>
            <a:ext cx="1933267" cy="1268101"/>
          </a:xfrm>
          <a:prstGeom prst="wedgeRoundRectCallout">
            <a:avLst>
              <a:gd name="adj1" fmla="val -137935"/>
              <a:gd name="adj2" fmla="val -389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Très orientés sur la mise en valeur de la chose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145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 13" descr="Personnel d’hôpital souriant">
            <a:extLst>
              <a:ext uri="{FF2B5EF4-FFF2-40B4-BE49-F238E27FC236}">
                <a16:creationId xmlns:a16="http://schemas.microsoft.com/office/drawing/2014/main" id="{0418E484-2418-5DC6-432A-F59BE333D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1" b="17201"/>
          <a:stretch/>
        </p:blipFill>
        <p:spPr>
          <a:xfrm>
            <a:off x="4644689" y="0"/>
            <a:ext cx="7547312" cy="3474710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6" name="Image 15" descr="Ligne d’horizon de Paris avec des immeubles résidentiels">
            <a:extLst>
              <a:ext uri="{FF2B5EF4-FFF2-40B4-BE49-F238E27FC236}">
                <a16:creationId xmlns:a16="http://schemas.microsoft.com/office/drawing/2014/main" id="{DBF7DE5B-3945-1763-DBF2-84F4141C6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7" r="-2" b="5419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146424-C025-403C-A6F1-BF9D40AC28D5}"/>
              </a:ext>
            </a:extLst>
          </p:cNvPr>
          <p:cNvSpPr txBox="1"/>
          <p:nvPr/>
        </p:nvSpPr>
        <p:spPr>
          <a:xfrm>
            <a:off x="448056" y="859536"/>
            <a:ext cx="4832802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>
                <a:solidFill>
                  <a:srgbClr val="F49300"/>
                </a:solidFill>
                <a:latin typeface="+mj-lt"/>
                <a:ea typeface="+mj-ea"/>
                <a:cs typeface="+mj-cs"/>
              </a:rPr>
              <a:t>LES TITULAIRES DU DROIT REEL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D415ED-BD9A-451A-951F-07A0EA1C6A04}"/>
              </a:ext>
            </a:extLst>
          </p:cNvPr>
          <p:cNvSpPr txBox="1"/>
          <p:nvPr/>
        </p:nvSpPr>
        <p:spPr>
          <a:xfrm>
            <a:off x="448056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- </a:t>
            </a:r>
            <a:r>
              <a:rPr lang="en-US" sz="2000" dirty="0" err="1"/>
              <a:t>Personnes</a:t>
            </a:r>
            <a:r>
              <a:rPr lang="en-US" sz="2000" dirty="0"/>
              <a:t> physiques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Détention</a:t>
            </a:r>
            <a:r>
              <a:rPr lang="en-US" sz="2000" dirty="0"/>
              <a:t> en </a:t>
            </a:r>
            <a:r>
              <a:rPr lang="en-US" sz="2000" dirty="0" err="1"/>
              <a:t>pleine</a:t>
            </a:r>
            <a:r>
              <a:rPr lang="en-US" sz="2000" dirty="0"/>
              <a:t> </a:t>
            </a:r>
            <a:r>
              <a:rPr lang="en-US" sz="2000" dirty="0" err="1"/>
              <a:t>propriété</a:t>
            </a: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Démembrement</a:t>
            </a:r>
            <a:r>
              <a:rPr lang="en-US" sz="2000" dirty="0"/>
              <a:t> de </a:t>
            </a:r>
            <a:r>
              <a:rPr lang="en-US" sz="2000" dirty="0" err="1"/>
              <a:t>propriété</a:t>
            </a: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Indivision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- </a:t>
            </a:r>
            <a:r>
              <a:rPr lang="en-US" sz="2000" dirty="0" err="1"/>
              <a:t>Personnes</a:t>
            </a:r>
            <a:r>
              <a:rPr lang="en-US" sz="2000" dirty="0"/>
              <a:t> morales :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Sociétés quelle que </a:t>
            </a:r>
            <a:r>
              <a:rPr lang="en-US" sz="2000" dirty="0" err="1"/>
              <a:t>soit</a:t>
            </a:r>
            <a:r>
              <a:rPr lang="en-US" sz="2000" dirty="0"/>
              <a:t> </a:t>
            </a:r>
            <a:r>
              <a:rPr lang="en-US" sz="2000" dirty="0" err="1"/>
              <a:t>leurs</a:t>
            </a:r>
            <a:r>
              <a:rPr lang="en-US" sz="2000" dirty="0"/>
              <a:t> </a:t>
            </a:r>
            <a:r>
              <a:rPr lang="en-US" sz="2000" dirty="0" err="1"/>
              <a:t>formes</a:t>
            </a:r>
            <a:r>
              <a:rPr lang="en-US" sz="2000" dirty="0"/>
              <a:t>,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Association / </a:t>
            </a:r>
            <a:r>
              <a:rPr lang="en-US" sz="2000" dirty="0" err="1"/>
              <a:t>fondation</a:t>
            </a:r>
            <a:r>
              <a:rPr lang="en-US" sz="2000" dirty="0"/>
              <a:t>,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syndicats</a:t>
            </a:r>
            <a:r>
              <a:rPr lang="en-US" sz="2000" dirty="0"/>
              <a:t> de </a:t>
            </a:r>
            <a:r>
              <a:rPr lang="en-US" sz="2000" dirty="0" err="1"/>
              <a:t>copropriété</a:t>
            </a:r>
            <a:r>
              <a:rPr lang="en-US" sz="2000" dirty="0"/>
              <a:t> / AFUL / ASL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4414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7D787B5-0360-4A2F-98BC-EB30EF277A6A}"/>
              </a:ext>
            </a:extLst>
          </p:cNvPr>
          <p:cNvSpPr txBox="1"/>
          <p:nvPr/>
        </p:nvSpPr>
        <p:spPr>
          <a:xfrm>
            <a:off x="3357239" y="437938"/>
            <a:ext cx="5477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</a:rPr>
              <a:t>Incidence d’un bail sur la valorisation de l’actif immobilier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323FA00-D89C-8BD1-201B-1C88A1FA1374}"/>
              </a:ext>
            </a:extLst>
          </p:cNvPr>
          <p:cNvSpPr txBox="1"/>
          <p:nvPr/>
        </p:nvSpPr>
        <p:spPr>
          <a:xfrm>
            <a:off x="1468412" y="1677177"/>
            <a:ext cx="8700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Deux questions à se poser dans la perspective de la valorisation :</a:t>
            </a:r>
            <a:endParaRPr lang="fr-FR" sz="16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A4E124-24BB-3F46-9993-20A1615E4F8F}"/>
              </a:ext>
            </a:extLst>
          </p:cNvPr>
          <p:cNvSpPr txBox="1"/>
          <p:nvPr/>
        </p:nvSpPr>
        <p:spPr>
          <a:xfrm>
            <a:off x="1434157" y="2085419"/>
            <a:ext cx="8700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1</a:t>
            </a:r>
            <a:r>
              <a:rPr lang="fr-FR" sz="1600" b="1" baseline="30000" dirty="0">
                <a:solidFill>
                  <a:srgbClr val="002060"/>
                </a:solidFill>
              </a:rPr>
              <a:t>ère</a:t>
            </a:r>
            <a:r>
              <a:rPr lang="fr-FR" sz="1600" b="1" dirty="0">
                <a:solidFill>
                  <a:srgbClr val="002060"/>
                </a:solidFill>
              </a:rPr>
              <a:t> question : Bail &lt;= versus =&gt; absence de bail ?</a:t>
            </a:r>
            <a:endParaRPr lang="fr-FR" sz="16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8192420-1A2F-53F9-42E3-56E3AD1B2981}"/>
              </a:ext>
            </a:extLst>
          </p:cNvPr>
          <p:cNvSpPr txBox="1"/>
          <p:nvPr/>
        </p:nvSpPr>
        <p:spPr>
          <a:xfrm>
            <a:off x="1468411" y="2700939"/>
            <a:ext cx="8666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2</a:t>
            </a:r>
            <a:r>
              <a:rPr lang="fr-FR" sz="1600" b="1" baseline="30000" dirty="0">
                <a:solidFill>
                  <a:srgbClr val="002060"/>
                </a:solidFill>
              </a:rPr>
              <a:t>nde</a:t>
            </a:r>
            <a:r>
              <a:rPr lang="fr-FR" sz="1600" b="1" dirty="0">
                <a:solidFill>
                  <a:srgbClr val="002060"/>
                </a:solidFill>
              </a:rPr>
              <a:t> question : En cas de bail, quelles conditions de celui-ci peuvent avoir un impact sur la valeur ?</a:t>
            </a:r>
            <a:endParaRPr lang="fr-F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76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0084C37-247D-4FBB-ABFE-70D5E22224BE}"/>
              </a:ext>
            </a:extLst>
          </p:cNvPr>
          <p:cNvSpPr txBox="1"/>
          <p:nvPr/>
        </p:nvSpPr>
        <p:spPr>
          <a:xfrm>
            <a:off x="6157518" y="2239860"/>
            <a:ext cx="82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0" u="none" strike="noStrike" baseline="0" dirty="0">
                <a:solidFill>
                  <a:srgbClr val="FFFFFF"/>
                </a:solidFill>
                <a:latin typeface="Arial-BoldMT"/>
              </a:rPr>
              <a:t>02</a:t>
            </a:r>
            <a:endParaRPr lang="fr-FR" sz="36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EC56DBA-D1CA-41F0-B727-205C51B0D9CB}"/>
              </a:ext>
            </a:extLst>
          </p:cNvPr>
          <p:cNvSpPr txBox="1"/>
          <p:nvPr/>
        </p:nvSpPr>
        <p:spPr>
          <a:xfrm>
            <a:off x="6096000" y="2886191"/>
            <a:ext cx="6094602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1" dirty="0">
                <a:solidFill>
                  <a:srgbClr val="FBB100"/>
                </a:solidFill>
                <a:latin typeface="Arial-BoldMT"/>
              </a:rPr>
              <a:t>Zoom sur le bail à construction et le bail emphytéotique : </a:t>
            </a:r>
          </a:p>
          <a:p>
            <a:pPr algn="l"/>
            <a:r>
              <a:rPr lang="fr-FR" sz="2000" b="1" dirty="0">
                <a:solidFill>
                  <a:srgbClr val="FBB100"/>
                </a:solidFill>
                <a:latin typeface="Arial-BoldMT"/>
              </a:rPr>
              <a:t>Points communs &amp; différences</a:t>
            </a:r>
          </a:p>
          <a:p>
            <a:pPr algn="l"/>
            <a:endParaRPr lang="fr-FR" sz="1100" b="1" i="0" u="none" strike="noStrike" baseline="0" dirty="0">
              <a:solidFill>
                <a:srgbClr val="FFFFFF"/>
              </a:solidFill>
              <a:latin typeface="Arial-BoldM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298122-79D0-82DE-37B2-A80B76913257}"/>
              </a:ext>
            </a:extLst>
          </p:cNvPr>
          <p:cNvSpPr txBox="1"/>
          <p:nvPr/>
        </p:nvSpPr>
        <p:spPr>
          <a:xfrm>
            <a:off x="6096000" y="243244"/>
            <a:ext cx="2214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100" dirty="0">
                <a:solidFill>
                  <a:srgbClr val="FFFFFF"/>
                </a:solidFill>
                <a:latin typeface="Arial-BoldMT"/>
              </a:rPr>
              <a:t>UNIVERSITE DE LA CNEJI</a:t>
            </a:r>
            <a:endParaRPr lang="fr-FR" sz="1100" i="0" u="none" strike="noStrike" baseline="0" dirty="0">
              <a:solidFill>
                <a:srgbClr val="FFFFFF"/>
              </a:solidFill>
              <a:latin typeface="Arial-BoldMT"/>
            </a:endParaRPr>
          </a:p>
          <a:p>
            <a:pPr algn="l"/>
            <a:r>
              <a:rPr lang="fr-FR" sz="1100" dirty="0">
                <a:solidFill>
                  <a:srgbClr val="FBB100"/>
                </a:solidFill>
                <a:latin typeface="ArialMT"/>
              </a:rPr>
              <a:t>26 SEPTEMBRE 2023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68232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791</Words>
  <Application>Microsoft Office PowerPoint</Application>
  <PresentationFormat>Grand écran</PresentationFormat>
  <Paragraphs>166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Arial-BoldMT</vt:lpstr>
      <vt:lpstr>ArialMT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SAUBIETTE - ALCAIX &amp; ASSOCIES - Notaires</dc:creator>
  <cp:lastModifiedBy>Amaury GASCHIGNARD - ALCAIX &amp; ASSOCIES - Notaires</cp:lastModifiedBy>
  <cp:revision>126</cp:revision>
  <cp:lastPrinted>2023-06-05T12:28:58Z</cp:lastPrinted>
  <dcterms:created xsi:type="dcterms:W3CDTF">2022-04-05T13:32:07Z</dcterms:created>
  <dcterms:modified xsi:type="dcterms:W3CDTF">2024-09-18T21:22:35Z</dcterms:modified>
</cp:coreProperties>
</file>