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6" r:id="rId14"/>
    <p:sldId id="269" r:id="rId15"/>
    <p:sldId id="271" r:id="rId16"/>
    <p:sldId id="270" r:id="rId17"/>
    <p:sldId id="272" r:id="rId18"/>
  </p:sldIdLst>
  <p:sldSz cx="18288000" cy="10287000"/>
  <p:notesSz cx="6858000" cy="9144000"/>
  <p:embeddedFontLst>
    <p:embeddedFont>
      <p:font typeface="Arimo" panose="020B0604020202020204" charset="0"/>
      <p:regular r:id="rId19"/>
    </p:embeddedFont>
    <p:embeddedFont>
      <p:font typeface="IBM Plex Sans" panose="020B0503050203000203" pitchFamily="34" charset="0"/>
      <p:regular r:id="rId20"/>
      <p:bold r:id="rId21"/>
      <p:italic r:id="rId22"/>
      <p:boldItalic r:id="rId23"/>
    </p:embeddedFont>
    <p:embeddedFont>
      <p:font typeface="Roboto" panose="02000000000000000000" pitchFamily="2" charset="0"/>
      <p:regular r:id="rId24"/>
      <p:bold r:id="rId25"/>
      <p:italic r:id="rId26"/>
      <p:boldItalic r:id="rId27"/>
    </p:embeddedFont>
    <p:embeddedFont>
      <p:font typeface="Roboto Bold"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26" autoAdjust="0"/>
  </p:normalViewPr>
  <p:slideViewPr>
    <p:cSldViewPr>
      <p:cViewPr varScale="1">
        <p:scale>
          <a:sx n="37" d="100"/>
          <a:sy n="37" d="100"/>
        </p:scale>
        <p:origin x="98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legifrance.gouv.fr/codes/section_lc/LEGITEXT000006070933/LEGISCTA000033424088/#LEGISCTA000033424088" TargetMode="External"/><Relationship Id="rId2" Type="http://schemas.openxmlformats.org/officeDocument/2006/relationships/hyperlink" Target="https://www.legifrance.gouv.fr/codes/section_lc/LEGITEXT000006070716/LEGISCTA000006117227/#LEGISCTA000030360397"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95202" y="0"/>
            <a:ext cx="6892798" cy="10287000"/>
          </a:xfrm>
          <a:custGeom>
            <a:avLst/>
            <a:gdLst/>
            <a:ahLst/>
            <a:cxnLst/>
            <a:rect l="l" t="t" r="r" b="b"/>
            <a:pathLst>
              <a:path w="6892798" h="10287000">
                <a:moveTo>
                  <a:pt x="0" y="0"/>
                </a:moveTo>
                <a:lnTo>
                  <a:pt x="6892798" y="0"/>
                </a:lnTo>
                <a:lnTo>
                  <a:pt x="6892798" y="10287000"/>
                </a:lnTo>
                <a:lnTo>
                  <a:pt x="0" y="10287000"/>
                </a:lnTo>
                <a:lnTo>
                  <a:pt x="0" y="0"/>
                </a:lnTo>
                <a:close/>
              </a:path>
            </a:pathLst>
          </a:custGeom>
          <a:blipFill>
            <a:blip r:embed="rId2"/>
            <a:stretch>
              <a:fillRect l="-111071" r="-12792"/>
            </a:stretch>
          </a:blipFill>
        </p:spPr>
        <p:txBody>
          <a:bodyPr/>
          <a:lstStyle/>
          <a:p>
            <a:endParaRPr lang="fr-FR"/>
          </a:p>
        </p:txBody>
      </p:sp>
      <p:sp>
        <p:nvSpPr>
          <p:cNvPr id="3" name="AutoShape 3"/>
          <p:cNvSpPr/>
          <p:nvPr/>
        </p:nvSpPr>
        <p:spPr>
          <a:xfrm>
            <a:off x="9412" y="8870247"/>
            <a:ext cx="18278588" cy="1416753"/>
          </a:xfrm>
          <a:prstGeom prst="rect">
            <a:avLst/>
          </a:prstGeom>
          <a:solidFill>
            <a:srgbClr val="1754F1"/>
          </a:solidFill>
        </p:spPr>
        <p:txBody>
          <a:bodyPr/>
          <a:lstStyle/>
          <a:p>
            <a:endParaRPr lang="fr-FR"/>
          </a:p>
        </p:txBody>
      </p:sp>
      <p:sp>
        <p:nvSpPr>
          <p:cNvPr id="4" name="Freeform 4"/>
          <p:cNvSpPr/>
          <p:nvPr/>
        </p:nvSpPr>
        <p:spPr>
          <a:xfrm>
            <a:off x="13372451" y="9070459"/>
            <a:ext cx="2938300" cy="1016330"/>
          </a:xfrm>
          <a:custGeom>
            <a:avLst/>
            <a:gdLst/>
            <a:ahLst/>
            <a:cxnLst/>
            <a:rect l="l" t="t" r="r" b="b"/>
            <a:pathLst>
              <a:path w="2938300" h="1016330">
                <a:moveTo>
                  <a:pt x="0" y="0"/>
                </a:moveTo>
                <a:lnTo>
                  <a:pt x="2938300" y="0"/>
                </a:lnTo>
                <a:lnTo>
                  <a:pt x="2938300" y="1016329"/>
                </a:lnTo>
                <a:lnTo>
                  <a:pt x="0" y="1016329"/>
                </a:lnTo>
                <a:lnTo>
                  <a:pt x="0" y="0"/>
                </a:lnTo>
                <a:close/>
              </a:path>
            </a:pathLst>
          </a:custGeom>
          <a:blipFill>
            <a:blip r:embed="rId3"/>
            <a:stretch>
              <a:fillRect/>
            </a:stretch>
          </a:blipFill>
        </p:spPr>
        <p:txBody>
          <a:bodyPr/>
          <a:lstStyle/>
          <a:p>
            <a:endParaRPr lang="fr-FR"/>
          </a:p>
        </p:txBody>
      </p:sp>
      <p:sp>
        <p:nvSpPr>
          <p:cNvPr id="5" name="Freeform 5"/>
          <p:cNvSpPr/>
          <p:nvPr/>
        </p:nvSpPr>
        <p:spPr>
          <a:xfrm>
            <a:off x="2702825" y="9070459"/>
            <a:ext cx="6282739" cy="1062830"/>
          </a:xfrm>
          <a:custGeom>
            <a:avLst/>
            <a:gdLst/>
            <a:ahLst/>
            <a:cxnLst/>
            <a:rect l="l" t="t" r="r" b="b"/>
            <a:pathLst>
              <a:path w="6282739" h="1062830">
                <a:moveTo>
                  <a:pt x="0" y="0"/>
                </a:moveTo>
                <a:lnTo>
                  <a:pt x="6282740" y="0"/>
                </a:lnTo>
                <a:lnTo>
                  <a:pt x="6282740" y="1062830"/>
                </a:lnTo>
                <a:lnTo>
                  <a:pt x="0" y="1062830"/>
                </a:lnTo>
                <a:lnTo>
                  <a:pt x="0" y="0"/>
                </a:lnTo>
                <a:close/>
              </a:path>
            </a:pathLst>
          </a:custGeom>
          <a:blipFill>
            <a:blip r:embed="rId4"/>
            <a:stretch>
              <a:fillRect/>
            </a:stretch>
          </a:blipFill>
        </p:spPr>
        <p:txBody>
          <a:bodyPr/>
          <a:lstStyle/>
          <a:p>
            <a:endParaRPr lang="fr-FR"/>
          </a:p>
        </p:txBody>
      </p:sp>
      <p:grpSp>
        <p:nvGrpSpPr>
          <p:cNvPr id="6" name="Group 6"/>
          <p:cNvGrpSpPr/>
          <p:nvPr/>
        </p:nvGrpSpPr>
        <p:grpSpPr>
          <a:xfrm>
            <a:off x="1028700" y="581660"/>
            <a:ext cx="9630990" cy="6586913"/>
            <a:chOff x="0" y="0"/>
            <a:chExt cx="12841320" cy="8782551"/>
          </a:xfrm>
        </p:grpSpPr>
        <p:sp>
          <p:nvSpPr>
            <p:cNvPr id="7" name="TextBox 7"/>
            <p:cNvSpPr txBox="1"/>
            <p:nvPr/>
          </p:nvSpPr>
          <p:spPr>
            <a:xfrm>
              <a:off x="0" y="1521819"/>
              <a:ext cx="12841320" cy="5114925"/>
            </a:xfrm>
            <a:prstGeom prst="rect">
              <a:avLst/>
            </a:prstGeom>
          </p:spPr>
          <p:txBody>
            <a:bodyPr lIns="0" tIns="0" rIns="0" bIns="0" rtlCol="0" anchor="t">
              <a:spAutoFit/>
            </a:bodyPr>
            <a:lstStyle/>
            <a:p>
              <a:pPr algn="l">
                <a:lnSpc>
                  <a:spcPts val="10080"/>
                </a:lnSpc>
              </a:pPr>
              <a:r>
                <a:rPr lang="en-US" sz="8400" b="1" spc="-168">
                  <a:solidFill>
                    <a:srgbClr val="14110F"/>
                  </a:solidFill>
                  <a:latin typeface="Roboto Bold"/>
                  <a:ea typeface="Roboto Bold"/>
                  <a:cs typeface="Roboto Bold"/>
                  <a:sym typeface="Roboto Bold"/>
                </a:rPr>
                <a:t>Missions judiciaires mixtes : Expertise/Médiation</a:t>
              </a:r>
            </a:p>
          </p:txBody>
        </p:sp>
        <p:sp>
          <p:nvSpPr>
            <p:cNvPr id="8" name="TextBox 8"/>
            <p:cNvSpPr txBox="1"/>
            <p:nvPr/>
          </p:nvSpPr>
          <p:spPr>
            <a:xfrm>
              <a:off x="0" y="-19050"/>
              <a:ext cx="8866808" cy="666750"/>
            </a:xfrm>
            <a:prstGeom prst="rect">
              <a:avLst/>
            </a:prstGeom>
          </p:spPr>
          <p:txBody>
            <a:bodyPr lIns="0" tIns="0" rIns="0" bIns="0" rtlCol="0" anchor="t">
              <a:spAutoFit/>
            </a:bodyPr>
            <a:lstStyle/>
            <a:p>
              <a:pPr algn="l">
                <a:lnSpc>
                  <a:spcPts val="3840"/>
                </a:lnSpc>
              </a:pPr>
              <a:r>
                <a:rPr lang="en-US" sz="3200" b="1">
                  <a:solidFill>
                    <a:srgbClr val="1754F1"/>
                  </a:solidFill>
                  <a:latin typeface="Roboto Bold"/>
                  <a:ea typeface="Roboto Bold"/>
                  <a:cs typeface="Roboto Bold"/>
                  <a:sym typeface="Roboto Bold"/>
                </a:rPr>
                <a:t>Ludovic LEPLAT</a:t>
              </a:r>
            </a:p>
          </p:txBody>
        </p:sp>
        <p:sp>
          <p:nvSpPr>
            <p:cNvPr id="9" name="TextBox 9"/>
            <p:cNvSpPr txBox="1"/>
            <p:nvPr/>
          </p:nvSpPr>
          <p:spPr>
            <a:xfrm>
              <a:off x="0" y="7653098"/>
              <a:ext cx="12418675" cy="1118023"/>
            </a:xfrm>
            <a:prstGeom prst="rect">
              <a:avLst/>
            </a:prstGeom>
          </p:spPr>
          <p:txBody>
            <a:bodyPr lIns="0" tIns="0" rIns="0" bIns="0" rtlCol="0" anchor="t">
              <a:spAutoFit/>
            </a:bodyPr>
            <a:lstStyle/>
            <a:p>
              <a:pPr algn="l">
                <a:lnSpc>
                  <a:spcPts val="3395"/>
                </a:lnSpc>
              </a:pPr>
              <a:r>
                <a:rPr lang="en-US" sz="2425">
                  <a:solidFill>
                    <a:srgbClr val="14110F"/>
                  </a:solidFill>
                  <a:latin typeface="Roboto"/>
                  <a:ea typeface="Roboto"/>
                  <a:cs typeface="Roboto"/>
                  <a:sym typeface="Roboto"/>
                </a:rPr>
                <a:t>Si le Monde explose, la dernière voix audible sera celle d'un expert, disant que la chose est impossible (Peter USTINOV).</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6050471" y="624311"/>
            <a:ext cx="6187059" cy="9230959"/>
          </a:xfrm>
          <a:custGeom>
            <a:avLst/>
            <a:gdLst/>
            <a:ahLst/>
            <a:cxnLst/>
            <a:rect l="l" t="t" r="r" b="b"/>
            <a:pathLst>
              <a:path w="6187059" h="9230959">
                <a:moveTo>
                  <a:pt x="0" y="0"/>
                </a:moveTo>
                <a:lnTo>
                  <a:pt x="6187058" y="0"/>
                </a:lnTo>
                <a:lnTo>
                  <a:pt x="6187058" y="9230959"/>
                </a:lnTo>
                <a:lnTo>
                  <a:pt x="0" y="9230959"/>
                </a:lnTo>
                <a:lnTo>
                  <a:pt x="0" y="0"/>
                </a:lnTo>
                <a:close/>
              </a:path>
            </a:pathLst>
          </a:custGeom>
          <a:blipFill>
            <a:blip r:embed="rId2"/>
            <a:stretch>
              <a:fillRect/>
            </a:stretch>
          </a:blipFill>
        </p:spPr>
        <p:txBody>
          <a:bodyPr/>
          <a:lstStyle/>
          <a:p>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1159375" y="296273"/>
            <a:ext cx="6750467" cy="9694453"/>
          </a:xfrm>
          <a:custGeom>
            <a:avLst/>
            <a:gdLst/>
            <a:ahLst/>
            <a:cxnLst/>
            <a:rect l="l" t="t" r="r" b="b"/>
            <a:pathLst>
              <a:path w="6750467" h="9694453">
                <a:moveTo>
                  <a:pt x="0" y="0"/>
                </a:moveTo>
                <a:lnTo>
                  <a:pt x="6750468" y="0"/>
                </a:lnTo>
                <a:lnTo>
                  <a:pt x="6750468" y="9694454"/>
                </a:lnTo>
                <a:lnTo>
                  <a:pt x="0" y="9694454"/>
                </a:lnTo>
                <a:lnTo>
                  <a:pt x="0" y="0"/>
                </a:lnTo>
                <a:close/>
              </a:path>
            </a:pathLst>
          </a:custGeom>
          <a:blipFill>
            <a:blip r:embed="rId2"/>
            <a:stretch>
              <a:fillRect/>
            </a:stretch>
          </a:blipFill>
        </p:spPr>
        <p:txBody>
          <a:bodyPr/>
          <a:lstStyle/>
          <a:p>
            <a:endParaRPr lang="fr-FR"/>
          </a:p>
        </p:txBody>
      </p:sp>
      <p:sp>
        <p:nvSpPr>
          <p:cNvPr id="3" name="Freeform 3"/>
          <p:cNvSpPr/>
          <p:nvPr/>
        </p:nvSpPr>
        <p:spPr>
          <a:xfrm>
            <a:off x="10132372" y="296273"/>
            <a:ext cx="6556800" cy="9694453"/>
          </a:xfrm>
          <a:custGeom>
            <a:avLst/>
            <a:gdLst/>
            <a:ahLst/>
            <a:cxnLst/>
            <a:rect l="l" t="t" r="r" b="b"/>
            <a:pathLst>
              <a:path w="6556800" h="9694453">
                <a:moveTo>
                  <a:pt x="0" y="0"/>
                </a:moveTo>
                <a:lnTo>
                  <a:pt x="6556800" y="0"/>
                </a:lnTo>
                <a:lnTo>
                  <a:pt x="6556800" y="9694454"/>
                </a:lnTo>
                <a:lnTo>
                  <a:pt x="0" y="9694454"/>
                </a:lnTo>
                <a:lnTo>
                  <a:pt x="0" y="0"/>
                </a:lnTo>
                <a:close/>
              </a:path>
            </a:pathLst>
          </a:custGeom>
          <a:blipFill>
            <a:blip r:embed="rId3"/>
            <a:stretch>
              <a:fillRect l="-554"/>
            </a:stretch>
          </a:blipFill>
        </p:spPr>
        <p:txBody>
          <a:bodyPr/>
          <a:lstStyle/>
          <a:p>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2203405" y="1028700"/>
            <a:ext cx="5691530" cy="8122488"/>
          </a:xfrm>
          <a:custGeom>
            <a:avLst/>
            <a:gdLst/>
            <a:ahLst/>
            <a:cxnLst/>
            <a:rect l="l" t="t" r="r" b="b"/>
            <a:pathLst>
              <a:path w="5691530" h="8122488">
                <a:moveTo>
                  <a:pt x="0" y="0"/>
                </a:moveTo>
                <a:lnTo>
                  <a:pt x="5691530" y="0"/>
                </a:lnTo>
                <a:lnTo>
                  <a:pt x="5691530" y="8122488"/>
                </a:lnTo>
                <a:lnTo>
                  <a:pt x="0" y="8122488"/>
                </a:lnTo>
                <a:lnTo>
                  <a:pt x="0" y="0"/>
                </a:lnTo>
                <a:close/>
              </a:path>
            </a:pathLst>
          </a:custGeom>
          <a:blipFill>
            <a:blip r:embed="rId2"/>
            <a:stretch>
              <a:fillRect l="-9768" r="-7613" b="-17381"/>
            </a:stretch>
          </a:blipFill>
        </p:spPr>
        <p:txBody>
          <a:bodyPr/>
          <a:lstStyle/>
          <a:p>
            <a:endParaRPr lang="fr-FR"/>
          </a:p>
        </p:txBody>
      </p:sp>
      <p:sp>
        <p:nvSpPr>
          <p:cNvPr id="3" name="Freeform 3"/>
          <p:cNvSpPr/>
          <p:nvPr/>
        </p:nvSpPr>
        <p:spPr>
          <a:xfrm>
            <a:off x="10593434" y="3221570"/>
            <a:ext cx="5763989" cy="3843860"/>
          </a:xfrm>
          <a:custGeom>
            <a:avLst/>
            <a:gdLst/>
            <a:ahLst/>
            <a:cxnLst/>
            <a:rect l="l" t="t" r="r" b="b"/>
            <a:pathLst>
              <a:path w="5763989" h="3843860">
                <a:moveTo>
                  <a:pt x="0" y="0"/>
                </a:moveTo>
                <a:lnTo>
                  <a:pt x="5763989" y="0"/>
                </a:lnTo>
                <a:lnTo>
                  <a:pt x="5763989" y="3843860"/>
                </a:lnTo>
                <a:lnTo>
                  <a:pt x="0" y="3843860"/>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1951993" y="4271448"/>
            <a:ext cx="6631828" cy="3853379"/>
            <a:chOff x="0" y="0"/>
            <a:chExt cx="2243359" cy="1303489"/>
          </a:xfrm>
        </p:grpSpPr>
        <p:sp>
          <p:nvSpPr>
            <p:cNvPr id="3" name="Freeform 3"/>
            <p:cNvSpPr/>
            <p:nvPr/>
          </p:nvSpPr>
          <p:spPr>
            <a:xfrm>
              <a:off x="0" y="0"/>
              <a:ext cx="2243359" cy="1303489"/>
            </a:xfrm>
            <a:custGeom>
              <a:avLst/>
              <a:gdLst/>
              <a:ahLst/>
              <a:cxnLst/>
              <a:rect l="l" t="t" r="r" b="b"/>
              <a:pathLst>
                <a:path w="2243359" h="1303489">
                  <a:moveTo>
                    <a:pt x="2118899" y="1303489"/>
                  </a:moveTo>
                  <a:lnTo>
                    <a:pt x="124460" y="1303489"/>
                  </a:lnTo>
                  <a:cubicBezTo>
                    <a:pt x="55880" y="1303489"/>
                    <a:pt x="0" y="1247609"/>
                    <a:pt x="0" y="1179029"/>
                  </a:cubicBezTo>
                  <a:lnTo>
                    <a:pt x="0" y="124460"/>
                  </a:lnTo>
                  <a:cubicBezTo>
                    <a:pt x="0" y="55880"/>
                    <a:pt x="55880" y="0"/>
                    <a:pt x="124460" y="0"/>
                  </a:cubicBezTo>
                  <a:lnTo>
                    <a:pt x="2118899" y="0"/>
                  </a:lnTo>
                  <a:cubicBezTo>
                    <a:pt x="2187479" y="0"/>
                    <a:pt x="2243359" y="55880"/>
                    <a:pt x="2243359" y="124460"/>
                  </a:cubicBezTo>
                  <a:lnTo>
                    <a:pt x="2243359" y="1179029"/>
                  </a:lnTo>
                  <a:cubicBezTo>
                    <a:pt x="2243359" y="1247609"/>
                    <a:pt x="2187479" y="1303489"/>
                    <a:pt x="2118899" y="1303489"/>
                  </a:cubicBezTo>
                  <a:close/>
                </a:path>
              </a:pathLst>
            </a:custGeom>
            <a:solidFill>
              <a:srgbClr val="FFFFFF"/>
            </a:solidFill>
          </p:spPr>
          <p:txBody>
            <a:bodyPr/>
            <a:lstStyle/>
            <a:p>
              <a:endParaRPr lang="fr-FR"/>
            </a:p>
          </p:txBody>
        </p:sp>
      </p:grpSp>
      <p:sp>
        <p:nvSpPr>
          <p:cNvPr id="4" name="TextBox 4"/>
          <p:cNvSpPr txBox="1"/>
          <p:nvPr/>
        </p:nvSpPr>
        <p:spPr>
          <a:xfrm>
            <a:off x="2149366" y="4712338"/>
            <a:ext cx="6237083" cy="3629025"/>
          </a:xfrm>
          <a:prstGeom prst="rect">
            <a:avLst/>
          </a:prstGeom>
        </p:spPr>
        <p:txBody>
          <a:bodyPr lIns="0" tIns="0" rIns="0" bIns="0" rtlCol="0" anchor="t">
            <a:spAutoFit/>
          </a:bodyPr>
          <a:lstStyle/>
          <a:p>
            <a:pPr algn="ctr">
              <a:lnSpc>
                <a:spcPts val="2860"/>
              </a:lnSpc>
            </a:pPr>
            <a:r>
              <a:rPr lang="en-US" sz="2200" spc="44">
                <a:solidFill>
                  <a:srgbClr val="14110F"/>
                </a:solidFill>
                <a:latin typeface="Roboto"/>
                <a:ea typeface="Roboto"/>
                <a:cs typeface="Roboto"/>
                <a:sym typeface="Roboto"/>
              </a:rPr>
              <a:t>Le statut d’expert de justice et médiateur est recherché par les juridictions pour résoudre prioritairement des conflits techniques qui sollicitent à la fois la compétence technique de l’expert dans sa spécialité et l’aptitude à médier ou à négocier acquise par l’expert dans ses formations à la médiation, dans l’objectif d’aboutir à un accord transactionnel ou non mettant fin au conflit.</a:t>
            </a:r>
          </a:p>
          <a:p>
            <a:pPr marL="0" lvl="1" indent="0" algn="ctr">
              <a:lnSpc>
                <a:spcPts val="2990"/>
              </a:lnSpc>
              <a:spcBef>
                <a:spcPct val="0"/>
              </a:spcBef>
            </a:pPr>
            <a:endParaRPr lang="en-US" sz="2200" spc="44">
              <a:solidFill>
                <a:srgbClr val="14110F"/>
              </a:solidFill>
              <a:latin typeface="Roboto"/>
              <a:ea typeface="Roboto"/>
              <a:cs typeface="Roboto"/>
              <a:sym typeface="Roboto"/>
            </a:endParaRPr>
          </a:p>
        </p:txBody>
      </p:sp>
      <p:sp>
        <p:nvSpPr>
          <p:cNvPr id="5" name="Freeform 5"/>
          <p:cNvSpPr/>
          <p:nvPr/>
        </p:nvSpPr>
        <p:spPr>
          <a:xfrm rot="-5400000">
            <a:off x="4979532" y="3983073"/>
            <a:ext cx="576751" cy="576751"/>
          </a:xfrm>
          <a:custGeom>
            <a:avLst/>
            <a:gdLst/>
            <a:ahLst/>
            <a:cxnLst/>
            <a:rect l="l" t="t" r="r" b="b"/>
            <a:pathLst>
              <a:path w="576751" h="576751">
                <a:moveTo>
                  <a:pt x="0" y="0"/>
                </a:moveTo>
                <a:lnTo>
                  <a:pt x="576751" y="0"/>
                </a:lnTo>
                <a:lnTo>
                  <a:pt x="576751" y="576751"/>
                </a:lnTo>
                <a:lnTo>
                  <a:pt x="0" y="576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6" name="Group 6"/>
          <p:cNvGrpSpPr/>
          <p:nvPr/>
        </p:nvGrpSpPr>
        <p:grpSpPr>
          <a:xfrm>
            <a:off x="9704179" y="4271448"/>
            <a:ext cx="6631828" cy="3853379"/>
            <a:chOff x="0" y="0"/>
            <a:chExt cx="2243359" cy="1303489"/>
          </a:xfrm>
        </p:grpSpPr>
        <p:sp>
          <p:nvSpPr>
            <p:cNvPr id="7" name="Freeform 7"/>
            <p:cNvSpPr/>
            <p:nvPr/>
          </p:nvSpPr>
          <p:spPr>
            <a:xfrm>
              <a:off x="0" y="0"/>
              <a:ext cx="2243359" cy="1303489"/>
            </a:xfrm>
            <a:custGeom>
              <a:avLst/>
              <a:gdLst/>
              <a:ahLst/>
              <a:cxnLst/>
              <a:rect l="l" t="t" r="r" b="b"/>
              <a:pathLst>
                <a:path w="2243359" h="1303489">
                  <a:moveTo>
                    <a:pt x="2118899" y="1303489"/>
                  </a:moveTo>
                  <a:lnTo>
                    <a:pt x="124460" y="1303489"/>
                  </a:lnTo>
                  <a:cubicBezTo>
                    <a:pt x="55880" y="1303489"/>
                    <a:pt x="0" y="1247609"/>
                    <a:pt x="0" y="1179029"/>
                  </a:cubicBezTo>
                  <a:lnTo>
                    <a:pt x="0" y="124460"/>
                  </a:lnTo>
                  <a:cubicBezTo>
                    <a:pt x="0" y="55880"/>
                    <a:pt x="55880" y="0"/>
                    <a:pt x="124460" y="0"/>
                  </a:cubicBezTo>
                  <a:lnTo>
                    <a:pt x="2118899" y="0"/>
                  </a:lnTo>
                  <a:cubicBezTo>
                    <a:pt x="2187479" y="0"/>
                    <a:pt x="2243359" y="55880"/>
                    <a:pt x="2243359" y="124460"/>
                  </a:cubicBezTo>
                  <a:lnTo>
                    <a:pt x="2243359" y="1179029"/>
                  </a:lnTo>
                  <a:cubicBezTo>
                    <a:pt x="2243359" y="1247609"/>
                    <a:pt x="2187479" y="1303489"/>
                    <a:pt x="2118899" y="1303489"/>
                  </a:cubicBezTo>
                  <a:close/>
                </a:path>
              </a:pathLst>
            </a:custGeom>
            <a:solidFill>
              <a:srgbClr val="FFFFFF"/>
            </a:solidFill>
          </p:spPr>
          <p:txBody>
            <a:bodyPr/>
            <a:lstStyle/>
            <a:p>
              <a:endParaRPr lang="fr-FR"/>
            </a:p>
          </p:txBody>
        </p:sp>
      </p:grpSp>
      <p:sp>
        <p:nvSpPr>
          <p:cNvPr id="8" name="TextBox 8"/>
          <p:cNvSpPr txBox="1"/>
          <p:nvPr/>
        </p:nvSpPr>
        <p:spPr>
          <a:xfrm>
            <a:off x="10454808" y="4824315"/>
            <a:ext cx="5130569" cy="3128645"/>
          </a:xfrm>
          <a:prstGeom prst="rect">
            <a:avLst/>
          </a:prstGeom>
        </p:spPr>
        <p:txBody>
          <a:bodyPr lIns="0" tIns="0" rIns="0" bIns="0" rtlCol="0" anchor="t">
            <a:spAutoFit/>
          </a:bodyPr>
          <a:lstStyle/>
          <a:p>
            <a:pPr algn="ctr">
              <a:lnSpc>
                <a:spcPts val="3250"/>
              </a:lnSpc>
            </a:pPr>
            <a:r>
              <a:rPr lang="en-US" sz="2500" spc="50">
                <a:solidFill>
                  <a:srgbClr val="14110F"/>
                </a:solidFill>
                <a:latin typeface="Roboto"/>
                <a:ea typeface="Roboto"/>
                <a:cs typeface="Roboto"/>
                <a:sym typeface="Roboto"/>
              </a:rPr>
              <a:t> Un conflit se compose de              3 éléments :</a:t>
            </a:r>
          </a:p>
          <a:p>
            <a:pPr algn="ctr">
              <a:lnSpc>
                <a:spcPts val="3250"/>
              </a:lnSpc>
            </a:pPr>
            <a:endParaRPr lang="en-US" sz="2500" spc="50">
              <a:solidFill>
                <a:srgbClr val="14110F"/>
              </a:solidFill>
              <a:latin typeface="Roboto"/>
              <a:ea typeface="Roboto"/>
              <a:cs typeface="Roboto"/>
              <a:sym typeface="Roboto"/>
            </a:endParaRPr>
          </a:p>
          <a:p>
            <a:pPr algn="ctr">
              <a:lnSpc>
                <a:spcPts val="2860"/>
              </a:lnSpc>
            </a:pPr>
            <a:r>
              <a:rPr lang="en-US" sz="2200" spc="44">
                <a:solidFill>
                  <a:srgbClr val="14110F"/>
                </a:solidFill>
                <a:latin typeface="Roboto"/>
                <a:ea typeface="Roboto"/>
                <a:cs typeface="Roboto"/>
                <a:sym typeface="Roboto"/>
              </a:rPr>
              <a:t>Juridique - Technique - Émotionnel</a:t>
            </a:r>
          </a:p>
          <a:p>
            <a:pPr algn="ctr">
              <a:lnSpc>
                <a:spcPts val="2860"/>
              </a:lnSpc>
            </a:pPr>
            <a:endParaRPr lang="en-US" sz="2200" spc="44">
              <a:solidFill>
                <a:srgbClr val="14110F"/>
              </a:solidFill>
              <a:latin typeface="Roboto"/>
              <a:ea typeface="Roboto"/>
              <a:cs typeface="Roboto"/>
              <a:sym typeface="Roboto"/>
            </a:endParaRPr>
          </a:p>
          <a:p>
            <a:pPr algn="ctr">
              <a:lnSpc>
                <a:spcPts val="2860"/>
              </a:lnSpc>
            </a:pPr>
            <a:r>
              <a:rPr lang="en-US" sz="2200" spc="44">
                <a:solidFill>
                  <a:srgbClr val="14110F"/>
                </a:solidFill>
                <a:latin typeface="Roboto"/>
                <a:ea typeface="Roboto"/>
                <a:cs typeface="Roboto"/>
                <a:sym typeface="Roboto"/>
              </a:rPr>
              <a:t> L’avis de l’expert peut être déterminant dans le succès de la médiation.</a:t>
            </a:r>
          </a:p>
          <a:p>
            <a:pPr marL="0" lvl="1" indent="0" algn="ctr">
              <a:lnSpc>
                <a:spcPts val="3640"/>
              </a:lnSpc>
              <a:spcBef>
                <a:spcPct val="0"/>
              </a:spcBef>
            </a:pPr>
            <a:endParaRPr lang="en-US" sz="2200" spc="44">
              <a:solidFill>
                <a:srgbClr val="14110F"/>
              </a:solidFill>
              <a:latin typeface="Roboto"/>
              <a:ea typeface="Roboto"/>
              <a:cs typeface="Roboto"/>
              <a:sym typeface="Roboto"/>
            </a:endParaRPr>
          </a:p>
        </p:txBody>
      </p:sp>
      <p:sp>
        <p:nvSpPr>
          <p:cNvPr id="9" name="Freeform 9"/>
          <p:cNvSpPr/>
          <p:nvPr/>
        </p:nvSpPr>
        <p:spPr>
          <a:xfrm rot="-5400000">
            <a:off x="12731717" y="3983073"/>
            <a:ext cx="576751" cy="576751"/>
          </a:xfrm>
          <a:custGeom>
            <a:avLst/>
            <a:gdLst/>
            <a:ahLst/>
            <a:cxnLst/>
            <a:rect l="l" t="t" r="r" b="b"/>
            <a:pathLst>
              <a:path w="576751" h="576751">
                <a:moveTo>
                  <a:pt x="0" y="0"/>
                </a:moveTo>
                <a:lnTo>
                  <a:pt x="576751" y="0"/>
                </a:lnTo>
                <a:lnTo>
                  <a:pt x="576751" y="576751"/>
                </a:lnTo>
                <a:lnTo>
                  <a:pt x="0" y="576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0" name="TextBox 10"/>
          <p:cNvSpPr txBox="1"/>
          <p:nvPr/>
        </p:nvSpPr>
        <p:spPr>
          <a:xfrm>
            <a:off x="3182819" y="1049184"/>
            <a:ext cx="11922362" cy="2346960"/>
          </a:xfrm>
          <a:prstGeom prst="rect">
            <a:avLst/>
          </a:prstGeom>
        </p:spPr>
        <p:txBody>
          <a:bodyPr lIns="0" tIns="0" rIns="0" bIns="0" rtlCol="0" anchor="t">
            <a:spAutoFit/>
          </a:bodyPr>
          <a:lstStyle/>
          <a:p>
            <a:pPr marL="0" lvl="0" indent="0" algn="ctr">
              <a:lnSpc>
                <a:spcPts val="9360"/>
              </a:lnSpc>
              <a:spcBef>
                <a:spcPct val="0"/>
              </a:spcBef>
            </a:pPr>
            <a:r>
              <a:rPr lang="en-US" sz="7200" spc="-72" dirty="0">
                <a:solidFill>
                  <a:srgbClr val="14110F"/>
                </a:solidFill>
                <a:latin typeface="Roboto"/>
                <a:ea typeface="Roboto"/>
                <a:cs typeface="Roboto"/>
                <a:sym typeface="Roboto"/>
              </a:rPr>
              <a:t>Conclusions et </a:t>
            </a:r>
            <a:r>
              <a:rPr lang="en-US" sz="7200" spc="-72" dirty="0" err="1">
                <a:solidFill>
                  <a:srgbClr val="14110F"/>
                </a:solidFill>
                <a:latin typeface="Roboto"/>
                <a:ea typeface="Roboto"/>
                <a:cs typeface="Roboto"/>
                <a:sym typeface="Roboto"/>
              </a:rPr>
              <a:t>intérêt</a:t>
            </a:r>
            <a:r>
              <a:rPr lang="en-US" sz="7200" spc="-72" dirty="0">
                <a:solidFill>
                  <a:srgbClr val="14110F"/>
                </a:solidFill>
                <a:latin typeface="Roboto"/>
                <a:ea typeface="Roboto"/>
                <a:cs typeface="Roboto"/>
                <a:sym typeface="Roboto"/>
              </a:rPr>
              <a:t> de la </a:t>
            </a:r>
            <a:r>
              <a:rPr lang="en-US" sz="7200" spc="-72" dirty="0" err="1">
                <a:solidFill>
                  <a:srgbClr val="14110F"/>
                </a:solidFill>
                <a:latin typeface="Roboto"/>
                <a:ea typeface="Roboto"/>
                <a:cs typeface="Roboto"/>
                <a:sym typeface="Roboto"/>
              </a:rPr>
              <a:t>médiation</a:t>
            </a:r>
            <a:r>
              <a:rPr lang="en-US" sz="7200" spc="-72" dirty="0">
                <a:solidFill>
                  <a:srgbClr val="14110F"/>
                </a:solidFill>
                <a:latin typeface="Roboto"/>
                <a:ea typeface="Roboto"/>
                <a:cs typeface="Roboto"/>
                <a:sym typeface="Roboto"/>
              </a:rPr>
              <a:t> </a:t>
            </a:r>
            <a:r>
              <a:rPr lang="en-US" sz="7200" spc="-72" dirty="0" err="1">
                <a:solidFill>
                  <a:srgbClr val="14110F"/>
                </a:solidFill>
                <a:latin typeface="Roboto"/>
                <a:ea typeface="Roboto"/>
                <a:cs typeface="Roboto"/>
                <a:sym typeface="Roboto"/>
              </a:rPr>
              <a:t>en</a:t>
            </a:r>
            <a:r>
              <a:rPr lang="en-US" sz="7200" spc="-72" dirty="0">
                <a:solidFill>
                  <a:srgbClr val="14110F"/>
                </a:solidFill>
                <a:latin typeface="Roboto"/>
                <a:ea typeface="Roboto"/>
                <a:cs typeface="Roboto"/>
                <a:sym typeface="Roboto"/>
              </a:rPr>
              <a:t> expertise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451083" y="1028700"/>
            <a:ext cx="4049502" cy="8229600"/>
            <a:chOff x="0" y="0"/>
            <a:chExt cx="5001260" cy="10163810"/>
          </a:xfrm>
        </p:grpSpPr>
        <p:sp>
          <p:nvSpPr>
            <p:cNvPr id="3" name="Freeform 3"/>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5"/>
              </a:stretch>
            </a:blipFill>
          </p:spPr>
          <p:txBody>
            <a:bodyPr/>
            <a:lstStyle/>
            <a:p>
              <a:endParaRPr lang="fr-FR"/>
            </a:p>
          </p:txBody>
        </p:sp>
        <p:sp>
          <p:nvSpPr>
            <p:cNvPr id="4" name="Freeform 4"/>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t="-89" b="-89"/>
              </a:stretch>
            </a:blipFill>
          </p:spPr>
          <p:txBody>
            <a:bodyPr/>
            <a:lstStyle/>
            <a:p>
              <a:endParaRPr lang="fr-FR"/>
            </a:p>
          </p:txBody>
        </p:sp>
      </p:grpSp>
      <p:grpSp>
        <p:nvGrpSpPr>
          <p:cNvPr id="5" name="Group 5"/>
          <p:cNvGrpSpPr/>
          <p:nvPr/>
        </p:nvGrpSpPr>
        <p:grpSpPr>
          <a:xfrm>
            <a:off x="10008913" y="1190625"/>
            <a:ext cx="6443358" cy="7905751"/>
            <a:chOff x="0" y="0"/>
            <a:chExt cx="8591144" cy="10541001"/>
          </a:xfrm>
        </p:grpSpPr>
        <p:sp>
          <p:nvSpPr>
            <p:cNvPr id="6" name="TextBox 6"/>
            <p:cNvSpPr txBox="1"/>
            <p:nvPr/>
          </p:nvSpPr>
          <p:spPr>
            <a:xfrm>
              <a:off x="0" y="2057401"/>
              <a:ext cx="8591144" cy="8446770"/>
            </a:xfrm>
            <a:prstGeom prst="rect">
              <a:avLst/>
            </a:prstGeom>
          </p:spPr>
          <p:txBody>
            <a:bodyPr lIns="0" tIns="0" rIns="0" bIns="0" rtlCol="0" anchor="t">
              <a:spAutoFit/>
            </a:bodyPr>
            <a:lstStyle/>
            <a:p>
              <a:pPr algn="l">
                <a:lnSpc>
                  <a:spcPts val="2834"/>
                </a:lnSpc>
              </a:pPr>
              <a:r>
                <a:rPr lang="en-US" sz="2024" spc="40">
                  <a:solidFill>
                    <a:srgbClr val="14110F"/>
                  </a:solidFill>
                  <a:latin typeface="Roboto"/>
                  <a:ea typeface="Roboto"/>
                  <a:cs typeface="Roboto"/>
                  <a:sym typeface="Roboto"/>
                </a:rPr>
                <a:t>La Compagnie Nationale des Experts de Justice Médiateurs regroupe tous les Experts de Justice qui sont également Médiateurs inscrits sur une liste de cour d’appel.</a:t>
              </a:r>
            </a:p>
            <a:p>
              <a:pPr algn="l">
                <a:lnSpc>
                  <a:spcPts val="2834"/>
                </a:lnSpc>
              </a:pPr>
              <a:endParaRPr lang="en-US" sz="2024" spc="40">
                <a:solidFill>
                  <a:srgbClr val="14110F"/>
                </a:solidFill>
                <a:latin typeface="Roboto"/>
                <a:ea typeface="Roboto"/>
                <a:cs typeface="Roboto"/>
                <a:sym typeface="Roboto"/>
              </a:endParaRPr>
            </a:p>
            <a:p>
              <a:pPr algn="l">
                <a:lnSpc>
                  <a:spcPts val="2834"/>
                </a:lnSpc>
              </a:pPr>
              <a:r>
                <a:rPr lang="en-US" sz="2024" spc="40">
                  <a:solidFill>
                    <a:srgbClr val="14110F"/>
                  </a:solidFill>
                  <a:latin typeface="Roboto"/>
                  <a:ea typeface="Roboto"/>
                  <a:cs typeface="Roboto"/>
                  <a:sym typeface="Roboto"/>
                </a:rPr>
                <a:t>La CNEJM couvre le territoire français et ultra-marin, et s’organise suivant un découpage en régions.</a:t>
              </a:r>
            </a:p>
            <a:p>
              <a:pPr algn="l">
                <a:lnSpc>
                  <a:spcPts val="2834"/>
                </a:lnSpc>
              </a:pPr>
              <a:endParaRPr lang="en-US" sz="2024" spc="40">
                <a:solidFill>
                  <a:srgbClr val="14110F"/>
                </a:solidFill>
                <a:latin typeface="Roboto"/>
                <a:ea typeface="Roboto"/>
                <a:cs typeface="Roboto"/>
                <a:sym typeface="Roboto"/>
              </a:endParaRPr>
            </a:p>
            <a:p>
              <a:pPr algn="l">
                <a:lnSpc>
                  <a:spcPts val="2834"/>
                </a:lnSpc>
              </a:pPr>
              <a:r>
                <a:rPr lang="en-US" sz="2024" spc="40">
                  <a:solidFill>
                    <a:srgbClr val="14110F"/>
                  </a:solidFill>
                  <a:latin typeface="Roboto"/>
                  <a:ea typeface="Roboto"/>
                  <a:cs typeface="Roboto"/>
                  <a:sym typeface="Roboto"/>
                </a:rPr>
                <a:t>L’objectif est de promouvoir et mettre en avant la place et le rôle que les experts de justice ont à jouer dans la médiation auprès des Juridictions, des Barreaux, etc., et plus largement dans le réglement amiable des différends (MARD) avec le CNCEJ.</a:t>
              </a:r>
            </a:p>
            <a:p>
              <a:pPr algn="l">
                <a:lnSpc>
                  <a:spcPts val="2834"/>
                </a:lnSpc>
              </a:pPr>
              <a:endParaRPr lang="en-US" sz="2024" spc="40">
                <a:solidFill>
                  <a:srgbClr val="14110F"/>
                </a:solidFill>
                <a:latin typeface="Roboto"/>
                <a:ea typeface="Roboto"/>
                <a:cs typeface="Roboto"/>
                <a:sym typeface="Roboto"/>
              </a:endParaRPr>
            </a:p>
            <a:p>
              <a:pPr algn="l">
                <a:lnSpc>
                  <a:spcPts val="2834"/>
                </a:lnSpc>
              </a:pPr>
              <a:r>
                <a:rPr lang="en-US" sz="2024" spc="40">
                  <a:solidFill>
                    <a:srgbClr val="14110F"/>
                  </a:solidFill>
                  <a:latin typeface="Roboto"/>
                  <a:ea typeface="Roboto"/>
                  <a:cs typeface="Roboto"/>
                  <a:sym typeface="Roboto"/>
                </a:rPr>
                <a:t>le XXIIème Congrès National des Experts de justice le 5 &amp; 6 Décembre 2024 à Amiens sera consacré à l’amiable dans l’expertise.</a:t>
              </a:r>
            </a:p>
            <a:p>
              <a:pPr marL="0" lvl="0" indent="0" algn="l">
                <a:lnSpc>
                  <a:spcPts val="2835"/>
                </a:lnSpc>
                <a:spcBef>
                  <a:spcPct val="0"/>
                </a:spcBef>
              </a:pPr>
              <a:endParaRPr lang="en-US" sz="2024" spc="40">
                <a:solidFill>
                  <a:srgbClr val="14110F"/>
                </a:solidFill>
                <a:latin typeface="Roboto"/>
                <a:ea typeface="Roboto"/>
                <a:cs typeface="Roboto"/>
                <a:sym typeface="Roboto"/>
              </a:endParaRPr>
            </a:p>
          </p:txBody>
        </p:sp>
        <p:sp>
          <p:nvSpPr>
            <p:cNvPr id="7" name="TextBox 7"/>
            <p:cNvSpPr txBox="1"/>
            <p:nvPr/>
          </p:nvSpPr>
          <p:spPr>
            <a:xfrm>
              <a:off x="0" y="-26670"/>
              <a:ext cx="8591144" cy="1537335"/>
            </a:xfrm>
            <a:prstGeom prst="rect">
              <a:avLst/>
            </a:prstGeom>
          </p:spPr>
          <p:txBody>
            <a:bodyPr lIns="0" tIns="0" rIns="0" bIns="0" rtlCol="0" anchor="t">
              <a:spAutoFit/>
            </a:bodyPr>
            <a:lstStyle/>
            <a:p>
              <a:pPr marL="0" lvl="0" indent="0" algn="l">
                <a:lnSpc>
                  <a:spcPts val="4582"/>
                </a:lnSpc>
                <a:spcBef>
                  <a:spcPct val="0"/>
                </a:spcBef>
              </a:pPr>
              <a:r>
                <a:rPr lang="en-US" sz="3525" b="1" spc="-35">
                  <a:solidFill>
                    <a:srgbClr val="14110F"/>
                  </a:solidFill>
                  <a:latin typeface="Roboto Bold"/>
                  <a:ea typeface="Roboto Bold"/>
                  <a:cs typeface="Roboto Bold"/>
                  <a:sym typeface="Roboto Bold"/>
                </a:rPr>
                <a:t>Une nouvelle Compagnie Nationale </a:t>
              </a:r>
            </a:p>
          </p:txBody>
        </p:sp>
      </p:grpSp>
      <p:grpSp>
        <p:nvGrpSpPr>
          <p:cNvPr id="8" name="Group 8"/>
          <p:cNvGrpSpPr/>
          <p:nvPr/>
        </p:nvGrpSpPr>
        <p:grpSpPr>
          <a:xfrm>
            <a:off x="1028700" y="1698258"/>
            <a:ext cx="2564054" cy="2055087"/>
            <a:chOff x="0" y="0"/>
            <a:chExt cx="3418738" cy="2740116"/>
          </a:xfrm>
        </p:grpSpPr>
        <p:sp>
          <p:nvSpPr>
            <p:cNvPr id="9" name="TextBox 9"/>
            <p:cNvSpPr txBox="1"/>
            <p:nvPr/>
          </p:nvSpPr>
          <p:spPr>
            <a:xfrm>
              <a:off x="0" y="-28575"/>
              <a:ext cx="3418738" cy="1364615"/>
            </a:xfrm>
            <a:prstGeom prst="rect">
              <a:avLst/>
            </a:prstGeom>
          </p:spPr>
          <p:txBody>
            <a:bodyPr lIns="0" tIns="0" rIns="0" bIns="0" rtlCol="0" anchor="t">
              <a:spAutoFit/>
            </a:bodyPr>
            <a:lstStyle/>
            <a:p>
              <a:pPr marL="0" lvl="0" indent="0" algn="r">
                <a:lnSpc>
                  <a:spcPts val="2730"/>
                </a:lnSpc>
                <a:spcBef>
                  <a:spcPct val="0"/>
                </a:spcBef>
              </a:pPr>
              <a:r>
                <a:rPr lang="en-US" sz="2100" b="1" u="none" spc="42">
                  <a:solidFill>
                    <a:srgbClr val="FFFFFF"/>
                  </a:solidFill>
                  <a:latin typeface="Roboto Bold"/>
                  <a:ea typeface="Roboto Bold"/>
                  <a:cs typeface="Roboto Bold"/>
                  <a:sym typeface="Roboto Bold"/>
                </a:rPr>
                <a:t>Créer un produit accessible sur tous les appareils</a:t>
              </a:r>
            </a:p>
          </p:txBody>
        </p:sp>
        <p:sp>
          <p:nvSpPr>
            <p:cNvPr id="10" name="TextBox 10"/>
            <p:cNvSpPr txBox="1"/>
            <p:nvPr/>
          </p:nvSpPr>
          <p:spPr>
            <a:xfrm>
              <a:off x="0" y="1641777"/>
              <a:ext cx="3418738" cy="1098338"/>
            </a:xfrm>
            <a:prstGeom prst="rect">
              <a:avLst/>
            </a:prstGeom>
          </p:spPr>
          <p:txBody>
            <a:bodyPr lIns="0" tIns="0" rIns="0" bIns="0" rtlCol="0" anchor="t">
              <a:spAutoFit/>
            </a:bodyPr>
            <a:lstStyle/>
            <a:p>
              <a:pPr marL="0" lvl="0" indent="0" algn="r">
                <a:lnSpc>
                  <a:spcPts val="2240"/>
                </a:lnSpc>
                <a:spcBef>
                  <a:spcPct val="0"/>
                </a:spcBef>
              </a:pPr>
              <a:r>
                <a:rPr lang="en-US" sz="1600" u="none" spc="32">
                  <a:solidFill>
                    <a:srgbClr val="FFFFFF"/>
                  </a:solidFill>
                  <a:latin typeface="Roboto"/>
                  <a:ea typeface="Roboto"/>
                  <a:cs typeface="Roboto"/>
                  <a:sym typeface="Roboto"/>
                </a:rPr>
                <a:t>Notre objectif est de créer un produit accessible sur tous les appareils.</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2979506" y="1028700"/>
            <a:ext cx="12328989" cy="8229600"/>
          </a:xfrm>
          <a:custGeom>
            <a:avLst/>
            <a:gdLst/>
            <a:ahLst/>
            <a:cxnLst/>
            <a:rect l="l" t="t" r="r" b="b"/>
            <a:pathLst>
              <a:path w="12328989" h="8229600">
                <a:moveTo>
                  <a:pt x="0" y="0"/>
                </a:moveTo>
                <a:lnTo>
                  <a:pt x="12328988" y="0"/>
                </a:lnTo>
                <a:lnTo>
                  <a:pt x="12328988" y="8229600"/>
                </a:lnTo>
                <a:lnTo>
                  <a:pt x="0" y="8229600"/>
                </a:lnTo>
                <a:lnTo>
                  <a:pt x="0" y="0"/>
                </a:lnTo>
                <a:close/>
              </a:path>
            </a:pathLst>
          </a:custGeom>
          <a:blipFill>
            <a:blip r:embed="rId2"/>
            <a:stretch>
              <a:fillRect/>
            </a:stretch>
          </a:blipFill>
        </p:spPr>
        <p:txBody>
          <a:bodyPr/>
          <a:lstStyle/>
          <a:p>
            <a:endParaRPr 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666" b="-8666"/>
            </a:stretch>
          </a:blipFill>
        </p:spPr>
        <p:txBody>
          <a:bodyPr/>
          <a:lstStyle/>
          <a:p>
            <a:endParaRPr lang="fr-FR"/>
          </a:p>
        </p:txBody>
      </p:sp>
      <p:sp>
        <p:nvSpPr>
          <p:cNvPr id="3" name="TextBox 3"/>
          <p:cNvSpPr txBox="1"/>
          <p:nvPr/>
        </p:nvSpPr>
        <p:spPr>
          <a:xfrm>
            <a:off x="1134866" y="1524500"/>
            <a:ext cx="16018267" cy="3367083"/>
          </a:xfrm>
          <a:prstGeom prst="rect">
            <a:avLst/>
          </a:prstGeom>
        </p:spPr>
        <p:txBody>
          <a:bodyPr lIns="0" tIns="0" rIns="0" bIns="0" rtlCol="0" anchor="t">
            <a:spAutoFit/>
          </a:bodyPr>
          <a:lstStyle/>
          <a:p>
            <a:pPr algn="ctr">
              <a:lnSpc>
                <a:spcPts val="5362"/>
              </a:lnSpc>
            </a:pPr>
            <a:r>
              <a:rPr lang="en-US" sz="4125" b="1">
                <a:solidFill>
                  <a:srgbClr val="FFFFFF"/>
                </a:solidFill>
                <a:latin typeface="Roboto Bold"/>
                <a:ea typeface="Roboto Bold"/>
                <a:cs typeface="Roboto Bold"/>
                <a:sym typeface="Roboto Bold"/>
              </a:rPr>
              <a:t>En 2022 : 1 452 693 nouvelles affaires devant les Tribunaux Judiciaires , 196 261 pour les Cours d’appel, 15 479 pour la cour de cassation, 124 263 pour les juridictions commerciales, 100 268</a:t>
            </a:r>
          </a:p>
          <a:p>
            <a:pPr algn="ctr">
              <a:lnSpc>
                <a:spcPts val="5362"/>
              </a:lnSpc>
            </a:pPr>
            <a:r>
              <a:rPr lang="en-US" sz="4125" b="1">
                <a:solidFill>
                  <a:srgbClr val="FFFFFF"/>
                </a:solidFill>
                <a:latin typeface="Roboto Bold"/>
                <a:ea typeface="Roboto Bold"/>
                <a:cs typeface="Roboto Bold"/>
                <a:sym typeface="Roboto Bold"/>
              </a:rPr>
              <a:t>pour les Conseils de Prud’hommes et env. deux millions d’affaires en stock.  (source site Ministère de la Justice)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1754F1"/>
          </a:solidFill>
        </p:spPr>
        <p:txBody>
          <a:bodyPr/>
          <a:lstStyle/>
          <a:p>
            <a:endParaRPr lang="fr-FR"/>
          </a:p>
        </p:txBody>
      </p:sp>
      <p:sp>
        <p:nvSpPr>
          <p:cNvPr id="3" name="Freeform 3"/>
          <p:cNvSpPr/>
          <p:nvPr/>
        </p:nvSpPr>
        <p:spPr>
          <a:xfrm>
            <a:off x="6013184" y="3965207"/>
            <a:ext cx="6261631" cy="4158767"/>
          </a:xfrm>
          <a:custGeom>
            <a:avLst/>
            <a:gdLst/>
            <a:ahLst/>
            <a:cxnLst/>
            <a:rect l="l" t="t" r="r" b="b"/>
            <a:pathLst>
              <a:path w="6261631" h="4158767">
                <a:moveTo>
                  <a:pt x="0" y="0"/>
                </a:moveTo>
                <a:lnTo>
                  <a:pt x="6261632" y="0"/>
                </a:lnTo>
                <a:lnTo>
                  <a:pt x="6261632" y="4158766"/>
                </a:lnTo>
                <a:lnTo>
                  <a:pt x="0" y="4158766"/>
                </a:lnTo>
                <a:lnTo>
                  <a:pt x="0" y="0"/>
                </a:lnTo>
                <a:close/>
              </a:path>
            </a:pathLst>
          </a:custGeom>
          <a:blipFill>
            <a:blip r:embed="rId2"/>
            <a:stretch>
              <a:fillRect/>
            </a:stretch>
          </a:blipFill>
        </p:spPr>
        <p:txBody>
          <a:bodyPr/>
          <a:lstStyle/>
          <a:p>
            <a:endParaRPr lang="fr-FR"/>
          </a:p>
        </p:txBody>
      </p:sp>
      <p:sp>
        <p:nvSpPr>
          <p:cNvPr id="4" name="Freeform 4"/>
          <p:cNvSpPr/>
          <p:nvPr/>
        </p:nvSpPr>
        <p:spPr>
          <a:xfrm>
            <a:off x="12120243" y="9070459"/>
            <a:ext cx="3072736" cy="1062830"/>
          </a:xfrm>
          <a:custGeom>
            <a:avLst/>
            <a:gdLst/>
            <a:ahLst/>
            <a:cxnLst/>
            <a:rect l="l" t="t" r="r" b="b"/>
            <a:pathLst>
              <a:path w="3072736" h="1062830">
                <a:moveTo>
                  <a:pt x="0" y="0"/>
                </a:moveTo>
                <a:lnTo>
                  <a:pt x="3072737" y="0"/>
                </a:lnTo>
                <a:lnTo>
                  <a:pt x="3072737" y="1062830"/>
                </a:lnTo>
                <a:lnTo>
                  <a:pt x="0" y="1062830"/>
                </a:lnTo>
                <a:lnTo>
                  <a:pt x="0" y="0"/>
                </a:lnTo>
                <a:close/>
              </a:path>
            </a:pathLst>
          </a:custGeom>
          <a:blipFill>
            <a:blip r:embed="rId3"/>
            <a:stretch>
              <a:fillRect/>
            </a:stretch>
          </a:blipFill>
        </p:spPr>
        <p:txBody>
          <a:bodyPr/>
          <a:lstStyle/>
          <a:p>
            <a:endParaRPr lang="fr-FR"/>
          </a:p>
        </p:txBody>
      </p:sp>
      <p:sp>
        <p:nvSpPr>
          <p:cNvPr id="5" name="Freeform 5"/>
          <p:cNvSpPr/>
          <p:nvPr/>
        </p:nvSpPr>
        <p:spPr>
          <a:xfrm>
            <a:off x="2871815" y="9070459"/>
            <a:ext cx="6282739" cy="1062830"/>
          </a:xfrm>
          <a:custGeom>
            <a:avLst/>
            <a:gdLst/>
            <a:ahLst/>
            <a:cxnLst/>
            <a:rect l="l" t="t" r="r" b="b"/>
            <a:pathLst>
              <a:path w="6282739" h="1062830">
                <a:moveTo>
                  <a:pt x="0" y="0"/>
                </a:moveTo>
                <a:lnTo>
                  <a:pt x="6282739" y="0"/>
                </a:lnTo>
                <a:lnTo>
                  <a:pt x="6282739" y="1062830"/>
                </a:lnTo>
                <a:lnTo>
                  <a:pt x="0" y="1062830"/>
                </a:lnTo>
                <a:lnTo>
                  <a:pt x="0" y="0"/>
                </a:lnTo>
                <a:close/>
              </a:path>
            </a:pathLst>
          </a:custGeom>
          <a:blipFill>
            <a:blip r:embed="rId4"/>
            <a:stretch>
              <a:fillRect/>
            </a:stretch>
          </a:blipFill>
        </p:spPr>
        <p:txBody>
          <a:bodyPr/>
          <a:lstStyle/>
          <a:p>
            <a:endParaRPr lang="fr-FR"/>
          </a:p>
        </p:txBody>
      </p:sp>
      <p:grpSp>
        <p:nvGrpSpPr>
          <p:cNvPr id="6" name="Group 6"/>
          <p:cNvGrpSpPr/>
          <p:nvPr/>
        </p:nvGrpSpPr>
        <p:grpSpPr>
          <a:xfrm>
            <a:off x="3162239" y="2156257"/>
            <a:ext cx="11963523" cy="2022247"/>
            <a:chOff x="0" y="2359500"/>
            <a:chExt cx="15951364" cy="2696329"/>
          </a:xfrm>
        </p:grpSpPr>
        <p:sp>
          <p:nvSpPr>
            <p:cNvPr id="8" name="TextBox 8"/>
            <p:cNvSpPr txBox="1"/>
            <p:nvPr/>
          </p:nvSpPr>
          <p:spPr>
            <a:xfrm>
              <a:off x="0" y="2359500"/>
              <a:ext cx="15951364" cy="1112441"/>
            </a:xfrm>
            <a:prstGeom prst="rect">
              <a:avLst/>
            </a:prstGeom>
          </p:spPr>
          <p:txBody>
            <a:bodyPr lIns="0" tIns="0" rIns="0" bIns="0" rtlCol="0" anchor="t">
              <a:spAutoFit/>
            </a:bodyPr>
            <a:lstStyle/>
            <a:p>
              <a:pPr algn="l">
                <a:lnSpc>
                  <a:spcPts val="6922"/>
                </a:lnSpc>
              </a:pPr>
              <a:r>
                <a:rPr lang="en-US" sz="5325" b="1" dirty="0">
                  <a:solidFill>
                    <a:srgbClr val="1754F1"/>
                  </a:solidFill>
                  <a:latin typeface="Roboto Bold"/>
                  <a:ea typeface="Roboto Bold"/>
                  <a:cs typeface="Roboto Bold"/>
                  <a:sym typeface="Roboto Bold"/>
                </a:rPr>
                <a:t>Je </a:t>
              </a:r>
              <a:r>
                <a:rPr lang="en-US" sz="5325" b="1" dirty="0" err="1">
                  <a:solidFill>
                    <a:srgbClr val="1754F1"/>
                  </a:solidFill>
                  <a:latin typeface="Roboto Bold"/>
                  <a:ea typeface="Roboto Bold"/>
                  <a:cs typeface="Roboto Bold"/>
                  <a:sym typeface="Roboto Bold"/>
                </a:rPr>
                <a:t>vous</a:t>
              </a:r>
              <a:r>
                <a:rPr lang="en-US" sz="5325" b="1" dirty="0">
                  <a:solidFill>
                    <a:srgbClr val="1754F1"/>
                  </a:solidFill>
                  <a:latin typeface="Roboto Bold"/>
                  <a:ea typeface="Roboto Bold"/>
                  <a:cs typeface="Roboto Bold"/>
                  <a:sym typeface="Roboto Bold"/>
                </a:rPr>
                <a:t> </a:t>
              </a:r>
              <a:r>
                <a:rPr lang="en-US" sz="5325" b="1" dirty="0" err="1">
                  <a:solidFill>
                    <a:srgbClr val="1754F1"/>
                  </a:solidFill>
                  <a:latin typeface="Roboto Bold"/>
                  <a:ea typeface="Roboto Bold"/>
                  <a:cs typeface="Roboto Bold"/>
                  <a:sym typeface="Roboto Bold"/>
                </a:rPr>
                <a:t>remercie</a:t>
              </a:r>
              <a:r>
                <a:rPr lang="en-US" sz="5325" b="1" dirty="0">
                  <a:solidFill>
                    <a:srgbClr val="1754F1"/>
                  </a:solidFill>
                  <a:latin typeface="Roboto Bold"/>
                  <a:ea typeface="Roboto Bold"/>
                  <a:cs typeface="Roboto Bold"/>
                  <a:sym typeface="Roboto Bold"/>
                </a:rPr>
                <a:t> de </a:t>
              </a:r>
              <a:r>
                <a:rPr lang="en-US" sz="5325" b="1" dirty="0" err="1">
                  <a:solidFill>
                    <a:srgbClr val="1754F1"/>
                  </a:solidFill>
                  <a:latin typeface="Roboto Bold"/>
                  <a:ea typeface="Roboto Bold"/>
                  <a:cs typeface="Roboto Bold"/>
                  <a:sym typeface="Roboto Bold"/>
                </a:rPr>
                <a:t>votre</a:t>
              </a:r>
              <a:r>
                <a:rPr lang="en-US" sz="5325" b="1" dirty="0">
                  <a:solidFill>
                    <a:srgbClr val="1754F1"/>
                  </a:solidFill>
                  <a:latin typeface="Roboto Bold"/>
                  <a:ea typeface="Roboto Bold"/>
                  <a:cs typeface="Roboto Bold"/>
                  <a:sym typeface="Roboto Bold"/>
                </a:rPr>
                <a:t> participation</a:t>
              </a:r>
            </a:p>
          </p:txBody>
        </p:sp>
        <p:sp>
          <p:nvSpPr>
            <p:cNvPr id="9" name="TextBox 9"/>
            <p:cNvSpPr txBox="1"/>
            <p:nvPr/>
          </p:nvSpPr>
          <p:spPr>
            <a:xfrm>
              <a:off x="0" y="4466972"/>
              <a:ext cx="15951364" cy="588857"/>
            </a:xfrm>
            <a:prstGeom prst="rect">
              <a:avLst/>
            </a:prstGeom>
          </p:spPr>
          <p:txBody>
            <a:bodyPr lIns="0" tIns="0" rIns="0" bIns="0" rtlCol="0" anchor="t">
              <a:spAutoFit/>
            </a:bodyPr>
            <a:lstStyle/>
            <a:p>
              <a:pPr marL="0" lvl="1" indent="0" algn="l">
                <a:lnSpc>
                  <a:spcPts val="3542"/>
                </a:lnSpc>
                <a:spcBef>
                  <a:spcPct val="0"/>
                </a:spcBef>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8352" y="-131670"/>
            <a:ext cx="9389970" cy="938997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4991" r="-24991"/>
              </a:stretch>
            </a:blipFill>
          </p:spPr>
          <p:txBody>
            <a:bodyPr/>
            <a:lstStyle/>
            <a:p>
              <a:endParaRPr lang="fr-FR"/>
            </a:p>
          </p:txBody>
        </p:sp>
      </p:grpSp>
      <p:sp>
        <p:nvSpPr>
          <p:cNvPr id="4" name="AutoShape 4"/>
          <p:cNvSpPr/>
          <p:nvPr/>
        </p:nvSpPr>
        <p:spPr>
          <a:xfrm>
            <a:off x="9412" y="8870247"/>
            <a:ext cx="18278588" cy="1416753"/>
          </a:xfrm>
          <a:prstGeom prst="rect">
            <a:avLst/>
          </a:prstGeom>
          <a:solidFill>
            <a:srgbClr val="1754F1"/>
          </a:solidFill>
        </p:spPr>
        <p:txBody>
          <a:bodyPr/>
          <a:lstStyle/>
          <a:p>
            <a:endParaRPr lang="fr-FR"/>
          </a:p>
        </p:txBody>
      </p:sp>
      <p:sp>
        <p:nvSpPr>
          <p:cNvPr id="5" name="AutoShape 5"/>
          <p:cNvSpPr/>
          <p:nvPr/>
        </p:nvSpPr>
        <p:spPr>
          <a:xfrm>
            <a:off x="8408818" y="4663563"/>
            <a:ext cx="8181304" cy="0"/>
          </a:xfrm>
          <a:prstGeom prst="line">
            <a:avLst/>
          </a:prstGeom>
          <a:ln w="9525" cap="rnd">
            <a:solidFill>
              <a:srgbClr val="1754F1"/>
            </a:solidFill>
            <a:prstDash val="solid"/>
            <a:headEnd type="none" w="sm" len="sm"/>
            <a:tailEnd type="none" w="sm" len="sm"/>
          </a:ln>
        </p:spPr>
        <p:txBody>
          <a:bodyPr/>
          <a:lstStyle/>
          <a:p>
            <a:endParaRPr lang="fr-FR"/>
          </a:p>
        </p:txBody>
      </p:sp>
      <p:sp>
        <p:nvSpPr>
          <p:cNvPr id="6" name="AutoShape 6"/>
          <p:cNvSpPr/>
          <p:nvPr/>
        </p:nvSpPr>
        <p:spPr>
          <a:xfrm>
            <a:off x="8408818" y="5676900"/>
            <a:ext cx="8181304" cy="0"/>
          </a:xfrm>
          <a:prstGeom prst="line">
            <a:avLst/>
          </a:prstGeom>
          <a:ln w="9525" cap="rnd">
            <a:solidFill>
              <a:srgbClr val="1754F1"/>
            </a:solidFill>
            <a:prstDash val="solid"/>
            <a:headEnd type="none" w="sm" len="sm"/>
            <a:tailEnd type="none" w="sm" len="sm"/>
          </a:ln>
        </p:spPr>
        <p:txBody>
          <a:bodyPr/>
          <a:lstStyle/>
          <a:p>
            <a:endParaRPr lang="fr-FR"/>
          </a:p>
        </p:txBody>
      </p:sp>
      <p:sp>
        <p:nvSpPr>
          <p:cNvPr id="7" name="AutoShape 7"/>
          <p:cNvSpPr/>
          <p:nvPr/>
        </p:nvSpPr>
        <p:spPr>
          <a:xfrm>
            <a:off x="8408818" y="6767717"/>
            <a:ext cx="8181304" cy="0"/>
          </a:xfrm>
          <a:prstGeom prst="line">
            <a:avLst/>
          </a:prstGeom>
          <a:ln w="9525" cap="rnd">
            <a:solidFill>
              <a:srgbClr val="1754F1"/>
            </a:solidFill>
            <a:prstDash val="solid"/>
            <a:headEnd type="none" w="sm" len="sm"/>
            <a:tailEnd type="none" w="sm" len="sm"/>
          </a:ln>
        </p:spPr>
        <p:txBody>
          <a:bodyPr/>
          <a:lstStyle/>
          <a:p>
            <a:endParaRPr lang="fr-FR"/>
          </a:p>
        </p:txBody>
      </p:sp>
      <p:sp>
        <p:nvSpPr>
          <p:cNvPr id="8" name="TextBox 8"/>
          <p:cNvSpPr txBox="1"/>
          <p:nvPr/>
        </p:nvSpPr>
        <p:spPr>
          <a:xfrm>
            <a:off x="8400797" y="2397362"/>
            <a:ext cx="8181304" cy="1165860"/>
          </a:xfrm>
          <a:prstGeom prst="rect">
            <a:avLst/>
          </a:prstGeom>
        </p:spPr>
        <p:txBody>
          <a:bodyPr lIns="0" tIns="0" rIns="0" bIns="0" rtlCol="0" anchor="t">
            <a:spAutoFit/>
          </a:bodyPr>
          <a:lstStyle/>
          <a:p>
            <a:pPr marL="0" lvl="0" indent="0" algn="l">
              <a:lnSpc>
                <a:spcPts val="9360"/>
              </a:lnSpc>
              <a:spcBef>
                <a:spcPct val="0"/>
              </a:spcBef>
            </a:pPr>
            <a:r>
              <a:rPr lang="en-US" sz="7200" u="none" spc="-72" dirty="0" err="1">
                <a:solidFill>
                  <a:srgbClr val="14110F"/>
                </a:solidFill>
                <a:latin typeface="Roboto"/>
                <a:ea typeface="Roboto"/>
                <a:cs typeface="Roboto"/>
                <a:sym typeface="Roboto"/>
              </a:rPr>
              <a:t>Sommaire</a:t>
            </a:r>
            <a:endParaRPr lang="en-US" sz="7200" u="none" spc="-72" dirty="0">
              <a:solidFill>
                <a:srgbClr val="14110F"/>
              </a:solidFill>
              <a:latin typeface="Roboto"/>
              <a:ea typeface="Roboto"/>
              <a:cs typeface="Roboto"/>
              <a:sym typeface="Roboto"/>
            </a:endParaRPr>
          </a:p>
        </p:txBody>
      </p:sp>
      <p:sp>
        <p:nvSpPr>
          <p:cNvPr id="9" name="TextBox 9"/>
          <p:cNvSpPr txBox="1"/>
          <p:nvPr/>
        </p:nvSpPr>
        <p:spPr>
          <a:xfrm>
            <a:off x="10654610" y="3828914"/>
            <a:ext cx="5605530" cy="531495"/>
          </a:xfrm>
          <a:prstGeom prst="rect">
            <a:avLst/>
          </a:prstGeom>
        </p:spPr>
        <p:txBody>
          <a:bodyPr lIns="0" tIns="0" rIns="0" bIns="0" rtlCol="0" anchor="t">
            <a:spAutoFit/>
          </a:bodyPr>
          <a:lstStyle/>
          <a:p>
            <a:pPr algn="l">
              <a:lnSpc>
                <a:spcPts val="4200"/>
              </a:lnSpc>
            </a:pPr>
            <a:r>
              <a:rPr lang="en-US" sz="2800">
                <a:solidFill>
                  <a:srgbClr val="14110F"/>
                </a:solidFill>
                <a:latin typeface="Roboto"/>
                <a:ea typeface="Roboto"/>
                <a:cs typeface="Roboto"/>
                <a:sym typeface="Roboto"/>
              </a:rPr>
              <a:t>Définition de la médiation</a:t>
            </a:r>
          </a:p>
        </p:txBody>
      </p:sp>
      <p:sp>
        <p:nvSpPr>
          <p:cNvPr id="10" name="TextBox 10"/>
          <p:cNvSpPr txBox="1"/>
          <p:nvPr/>
        </p:nvSpPr>
        <p:spPr>
          <a:xfrm>
            <a:off x="10654610" y="4890516"/>
            <a:ext cx="5605530" cy="506730"/>
          </a:xfrm>
          <a:prstGeom prst="rect">
            <a:avLst/>
          </a:prstGeom>
        </p:spPr>
        <p:txBody>
          <a:bodyPr lIns="0" tIns="0" rIns="0" bIns="0" rtlCol="0" anchor="t">
            <a:spAutoFit/>
          </a:bodyPr>
          <a:lstStyle/>
          <a:p>
            <a:pPr algn="l">
              <a:lnSpc>
                <a:spcPts val="4050"/>
              </a:lnSpc>
            </a:pPr>
            <a:r>
              <a:rPr lang="en-US" sz="2700">
                <a:solidFill>
                  <a:srgbClr val="14110F"/>
                </a:solidFill>
                <a:latin typeface="Arimo"/>
                <a:ea typeface="Arimo"/>
                <a:cs typeface="Arimo"/>
                <a:sym typeface="Arimo"/>
              </a:rPr>
              <a:t>Cadre juridique de la médiation</a:t>
            </a:r>
          </a:p>
        </p:txBody>
      </p:sp>
      <p:sp>
        <p:nvSpPr>
          <p:cNvPr id="11" name="TextBox 11"/>
          <p:cNvSpPr txBox="1"/>
          <p:nvPr/>
        </p:nvSpPr>
        <p:spPr>
          <a:xfrm>
            <a:off x="10654610" y="5942593"/>
            <a:ext cx="5605530" cy="506730"/>
          </a:xfrm>
          <a:prstGeom prst="rect">
            <a:avLst/>
          </a:prstGeom>
        </p:spPr>
        <p:txBody>
          <a:bodyPr lIns="0" tIns="0" rIns="0" bIns="0" rtlCol="0" anchor="t">
            <a:spAutoFit/>
          </a:bodyPr>
          <a:lstStyle/>
          <a:p>
            <a:pPr algn="l">
              <a:lnSpc>
                <a:spcPts val="4050"/>
              </a:lnSpc>
            </a:pPr>
            <a:r>
              <a:rPr lang="en-US" sz="2700">
                <a:solidFill>
                  <a:srgbClr val="14110F"/>
                </a:solidFill>
                <a:latin typeface="Arimo"/>
                <a:ea typeface="Arimo"/>
                <a:cs typeface="Arimo"/>
                <a:sym typeface="Arimo"/>
              </a:rPr>
              <a:t>Ordonnance mixte expert/médiateur</a:t>
            </a:r>
          </a:p>
        </p:txBody>
      </p:sp>
      <p:sp>
        <p:nvSpPr>
          <p:cNvPr id="12" name="TextBox 12"/>
          <p:cNvSpPr txBox="1"/>
          <p:nvPr/>
        </p:nvSpPr>
        <p:spPr>
          <a:xfrm>
            <a:off x="10654610" y="6994671"/>
            <a:ext cx="5605530" cy="1021080"/>
          </a:xfrm>
          <a:prstGeom prst="rect">
            <a:avLst/>
          </a:prstGeom>
        </p:spPr>
        <p:txBody>
          <a:bodyPr lIns="0" tIns="0" rIns="0" bIns="0" rtlCol="0" anchor="t">
            <a:spAutoFit/>
          </a:bodyPr>
          <a:lstStyle/>
          <a:p>
            <a:pPr algn="l">
              <a:lnSpc>
                <a:spcPts val="4050"/>
              </a:lnSpc>
            </a:pPr>
            <a:r>
              <a:rPr lang="en-US" sz="2700">
                <a:solidFill>
                  <a:srgbClr val="14110F"/>
                </a:solidFill>
                <a:latin typeface="Arimo"/>
                <a:ea typeface="Arimo"/>
                <a:cs typeface="Arimo"/>
                <a:sym typeface="Arimo"/>
              </a:rPr>
              <a:t>Guide de l‘expert en médiation (CNEJ 2022-Commission médiation)</a:t>
            </a:r>
          </a:p>
        </p:txBody>
      </p:sp>
      <p:sp>
        <p:nvSpPr>
          <p:cNvPr id="13" name="TextBox 13"/>
          <p:cNvSpPr txBox="1"/>
          <p:nvPr/>
        </p:nvSpPr>
        <p:spPr>
          <a:xfrm>
            <a:off x="8408818" y="3828914"/>
            <a:ext cx="1424931" cy="521970"/>
          </a:xfrm>
          <a:prstGeom prst="rect">
            <a:avLst/>
          </a:prstGeom>
        </p:spPr>
        <p:txBody>
          <a:bodyPr lIns="0" tIns="0" rIns="0" bIns="0" rtlCol="0" anchor="t">
            <a:spAutoFit/>
          </a:bodyPr>
          <a:lstStyle/>
          <a:p>
            <a:pPr marL="0" lvl="0" indent="0" algn="l">
              <a:lnSpc>
                <a:spcPts val="4200"/>
              </a:lnSpc>
            </a:pPr>
            <a:r>
              <a:rPr lang="en-US" sz="2800" b="1" spc="-84">
                <a:solidFill>
                  <a:srgbClr val="1754F1"/>
                </a:solidFill>
                <a:latin typeface="Roboto Bold"/>
                <a:ea typeface="Roboto Bold"/>
                <a:cs typeface="Roboto Bold"/>
                <a:sym typeface="Roboto Bold"/>
              </a:rPr>
              <a:t>Partie 1</a:t>
            </a:r>
          </a:p>
        </p:txBody>
      </p:sp>
      <p:sp>
        <p:nvSpPr>
          <p:cNvPr id="14" name="TextBox 14"/>
          <p:cNvSpPr txBox="1"/>
          <p:nvPr/>
        </p:nvSpPr>
        <p:spPr>
          <a:xfrm>
            <a:off x="8408818" y="4880991"/>
            <a:ext cx="1424931" cy="521970"/>
          </a:xfrm>
          <a:prstGeom prst="rect">
            <a:avLst/>
          </a:prstGeom>
        </p:spPr>
        <p:txBody>
          <a:bodyPr lIns="0" tIns="0" rIns="0" bIns="0" rtlCol="0" anchor="t">
            <a:spAutoFit/>
          </a:bodyPr>
          <a:lstStyle/>
          <a:p>
            <a:pPr marL="0" lvl="0" indent="0" algn="l">
              <a:lnSpc>
                <a:spcPts val="4200"/>
              </a:lnSpc>
            </a:pPr>
            <a:r>
              <a:rPr lang="en-US" sz="2800" b="1" spc="-84">
                <a:solidFill>
                  <a:srgbClr val="1754F1"/>
                </a:solidFill>
                <a:latin typeface="Roboto Bold"/>
                <a:ea typeface="Roboto Bold"/>
                <a:cs typeface="Roboto Bold"/>
                <a:sym typeface="Roboto Bold"/>
              </a:rPr>
              <a:t>Partie 2</a:t>
            </a:r>
          </a:p>
        </p:txBody>
      </p:sp>
      <p:sp>
        <p:nvSpPr>
          <p:cNvPr id="15" name="TextBox 15"/>
          <p:cNvSpPr txBox="1"/>
          <p:nvPr/>
        </p:nvSpPr>
        <p:spPr>
          <a:xfrm>
            <a:off x="8408818" y="5933069"/>
            <a:ext cx="1424931" cy="521970"/>
          </a:xfrm>
          <a:prstGeom prst="rect">
            <a:avLst/>
          </a:prstGeom>
        </p:spPr>
        <p:txBody>
          <a:bodyPr lIns="0" tIns="0" rIns="0" bIns="0" rtlCol="0" anchor="t">
            <a:spAutoFit/>
          </a:bodyPr>
          <a:lstStyle/>
          <a:p>
            <a:pPr marL="0" lvl="0" indent="0" algn="l">
              <a:lnSpc>
                <a:spcPts val="4200"/>
              </a:lnSpc>
            </a:pPr>
            <a:r>
              <a:rPr lang="en-US" sz="2800" b="1" spc="-84">
                <a:solidFill>
                  <a:srgbClr val="1754F1"/>
                </a:solidFill>
                <a:latin typeface="Roboto Bold"/>
                <a:ea typeface="Roboto Bold"/>
                <a:cs typeface="Roboto Bold"/>
                <a:sym typeface="Roboto Bold"/>
              </a:rPr>
              <a:t>Partie 3</a:t>
            </a:r>
          </a:p>
        </p:txBody>
      </p:sp>
      <p:sp>
        <p:nvSpPr>
          <p:cNvPr id="16" name="TextBox 16"/>
          <p:cNvSpPr txBox="1"/>
          <p:nvPr/>
        </p:nvSpPr>
        <p:spPr>
          <a:xfrm>
            <a:off x="8408818" y="6985146"/>
            <a:ext cx="1424931" cy="521970"/>
          </a:xfrm>
          <a:prstGeom prst="rect">
            <a:avLst/>
          </a:prstGeom>
        </p:spPr>
        <p:txBody>
          <a:bodyPr lIns="0" tIns="0" rIns="0" bIns="0" rtlCol="0" anchor="t">
            <a:spAutoFit/>
          </a:bodyPr>
          <a:lstStyle/>
          <a:p>
            <a:pPr marL="0" lvl="0" indent="0" algn="l">
              <a:lnSpc>
                <a:spcPts val="4200"/>
              </a:lnSpc>
            </a:pPr>
            <a:r>
              <a:rPr lang="en-US" sz="2800" b="1" spc="-84">
                <a:solidFill>
                  <a:srgbClr val="1754F1"/>
                </a:solidFill>
                <a:latin typeface="Roboto Bold"/>
                <a:ea typeface="Roboto Bold"/>
                <a:cs typeface="Roboto Bold"/>
                <a:sym typeface="Roboto Bold"/>
              </a:rPr>
              <a:t>Partie 4</a:t>
            </a:r>
          </a:p>
        </p:txBody>
      </p:sp>
      <p:sp>
        <p:nvSpPr>
          <p:cNvPr id="17" name="TextBox 17"/>
          <p:cNvSpPr txBox="1"/>
          <p:nvPr/>
        </p:nvSpPr>
        <p:spPr>
          <a:xfrm>
            <a:off x="8408818" y="8255187"/>
            <a:ext cx="3962400" cy="464871"/>
          </a:xfrm>
          <a:prstGeom prst="rect">
            <a:avLst/>
          </a:prstGeom>
        </p:spPr>
        <p:txBody>
          <a:bodyPr wrap="square" lIns="0" tIns="0" rIns="0" bIns="0" rtlCol="0" anchor="t">
            <a:spAutoFit/>
          </a:bodyPr>
          <a:lstStyle/>
          <a:p>
            <a:pPr algn="ctr">
              <a:lnSpc>
                <a:spcPts val="3920"/>
              </a:lnSpc>
            </a:pPr>
            <a:r>
              <a:rPr lang="en-US" sz="2800" b="1" dirty="0">
                <a:solidFill>
                  <a:srgbClr val="1754F1"/>
                </a:solidFill>
                <a:latin typeface="Roboto Bold"/>
                <a:ea typeface="Roboto Bold"/>
                <a:cs typeface="Roboto Bold"/>
                <a:sym typeface="Roboto Bold"/>
              </a:rPr>
              <a:t>Questions et Conclusion</a:t>
            </a:r>
          </a:p>
        </p:txBody>
      </p:sp>
      <p:sp>
        <p:nvSpPr>
          <p:cNvPr id="18" name="AutoShape 18"/>
          <p:cNvSpPr/>
          <p:nvPr/>
        </p:nvSpPr>
        <p:spPr>
          <a:xfrm>
            <a:off x="8408818" y="8140528"/>
            <a:ext cx="8181304" cy="0"/>
          </a:xfrm>
          <a:prstGeom prst="line">
            <a:avLst/>
          </a:prstGeom>
          <a:ln w="9525" cap="rnd">
            <a:solidFill>
              <a:srgbClr val="1754F1"/>
            </a:solidFill>
            <a:prstDash val="solid"/>
            <a:headEnd type="none" w="sm" len="sm"/>
            <a:tailEnd type="none" w="sm" len="sm"/>
          </a:ln>
        </p:spPr>
        <p:txBody>
          <a:bodyPr/>
          <a:lstStyle/>
          <a:p>
            <a:endParaRPr lang="fr-F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fr-FR"/>
          </a:p>
        </p:txBody>
      </p:sp>
      <p:grpSp>
        <p:nvGrpSpPr>
          <p:cNvPr id="3" name="Group 3"/>
          <p:cNvGrpSpPr/>
          <p:nvPr/>
        </p:nvGrpSpPr>
        <p:grpSpPr>
          <a:xfrm>
            <a:off x="1672644" y="2054799"/>
            <a:ext cx="12946487" cy="5379440"/>
            <a:chOff x="0" y="0"/>
            <a:chExt cx="17261983" cy="7172587"/>
          </a:xfrm>
        </p:grpSpPr>
        <p:sp>
          <p:nvSpPr>
            <p:cNvPr id="4" name="TextBox 4"/>
            <p:cNvSpPr txBox="1"/>
            <p:nvPr/>
          </p:nvSpPr>
          <p:spPr>
            <a:xfrm>
              <a:off x="0" y="-38735"/>
              <a:ext cx="12408225" cy="632460"/>
            </a:xfrm>
            <a:prstGeom prst="rect">
              <a:avLst/>
            </a:prstGeom>
          </p:spPr>
          <p:txBody>
            <a:bodyPr lIns="0" tIns="0" rIns="0" bIns="0" rtlCol="0" anchor="t">
              <a:spAutoFit/>
            </a:bodyPr>
            <a:lstStyle/>
            <a:p>
              <a:pPr marL="0" lvl="0" indent="0" algn="l">
                <a:lnSpc>
                  <a:spcPts val="4012"/>
                </a:lnSpc>
                <a:spcBef>
                  <a:spcPct val="0"/>
                </a:spcBef>
              </a:pPr>
              <a:r>
                <a:rPr lang="en-US" sz="2675" b="1" spc="53">
                  <a:solidFill>
                    <a:srgbClr val="FFFFFF"/>
                  </a:solidFill>
                  <a:latin typeface="Roboto Bold"/>
                  <a:ea typeface="Roboto Bold"/>
                  <a:cs typeface="Roboto Bold"/>
                  <a:sym typeface="Roboto Bold"/>
                </a:rPr>
                <a:t>Définition de la médiation</a:t>
              </a:r>
            </a:p>
          </p:txBody>
        </p:sp>
        <p:sp>
          <p:nvSpPr>
            <p:cNvPr id="5" name="TextBox 5"/>
            <p:cNvSpPr txBox="1"/>
            <p:nvPr/>
          </p:nvSpPr>
          <p:spPr>
            <a:xfrm>
              <a:off x="0" y="1420336"/>
              <a:ext cx="17261983" cy="5752250"/>
            </a:xfrm>
            <a:prstGeom prst="rect">
              <a:avLst/>
            </a:prstGeom>
          </p:spPr>
          <p:txBody>
            <a:bodyPr lIns="0" tIns="0" rIns="0" bIns="0" rtlCol="0" anchor="t">
              <a:spAutoFit/>
            </a:bodyPr>
            <a:lstStyle/>
            <a:p>
              <a:pPr algn="l">
                <a:lnSpc>
                  <a:spcPts val="4940"/>
                </a:lnSpc>
              </a:pPr>
              <a:r>
                <a:rPr lang="en-US" sz="3800" b="1">
                  <a:solidFill>
                    <a:srgbClr val="FFFFFF"/>
                  </a:solidFill>
                  <a:latin typeface="Roboto Bold"/>
                  <a:ea typeface="Roboto Bold"/>
                  <a:cs typeface="Roboto Bold"/>
                  <a:sym typeface="Roboto Bold"/>
                </a:rPr>
                <a:t>La médiation consiste à solliciter l'intervention d'un tiers neutre en vue de résoudre de façon amiable un différend entre des personnes. Le médiateur peut intervenir dans un contexte conventionnel ou judiciaire. Dans tous les cas, la médiation est une démarche volontaire et non contraignante. Elle peut être interrompue à tout moment par l'une ou l'autre partie, ou par le médiateur.</a:t>
              </a:r>
            </a:p>
          </p:txBody>
        </p:sp>
      </p:grpSp>
      <p:sp>
        <p:nvSpPr>
          <p:cNvPr id="6" name="AutoShape 6"/>
          <p:cNvSpPr/>
          <p:nvPr/>
        </p:nvSpPr>
        <p:spPr>
          <a:xfrm>
            <a:off x="9412" y="8870247"/>
            <a:ext cx="18278588" cy="1416753"/>
          </a:xfrm>
          <a:prstGeom prst="rect">
            <a:avLst/>
          </a:prstGeom>
          <a:solidFill>
            <a:srgbClr val="14110F"/>
          </a:solidFill>
        </p:spPr>
        <p:txBody>
          <a:bodyPr/>
          <a:lstStyle/>
          <a:p>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1754F1"/>
          </a:solidFill>
        </p:spPr>
        <p:txBody>
          <a:bodyPr/>
          <a:lstStyle/>
          <a:p>
            <a:endParaRPr lang="fr-FR"/>
          </a:p>
        </p:txBody>
      </p:sp>
      <p:grpSp>
        <p:nvGrpSpPr>
          <p:cNvPr id="3" name="Group 3"/>
          <p:cNvGrpSpPr/>
          <p:nvPr/>
        </p:nvGrpSpPr>
        <p:grpSpPr>
          <a:xfrm>
            <a:off x="1672644" y="1011493"/>
            <a:ext cx="13815811" cy="7466051"/>
            <a:chOff x="0" y="0"/>
            <a:chExt cx="18421082" cy="9954735"/>
          </a:xfrm>
        </p:grpSpPr>
        <p:sp>
          <p:nvSpPr>
            <p:cNvPr id="4" name="TextBox 4"/>
            <p:cNvSpPr txBox="1"/>
            <p:nvPr/>
          </p:nvSpPr>
          <p:spPr>
            <a:xfrm>
              <a:off x="0" y="-114300"/>
              <a:ext cx="13241406" cy="764540"/>
            </a:xfrm>
            <a:prstGeom prst="rect">
              <a:avLst/>
            </a:prstGeom>
          </p:spPr>
          <p:txBody>
            <a:bodyPr lIns="0" tIns="0" rIns="0" bIns="0" rtlCol="0" anchor="t">
              <a:spAutoFit/>
            </a:bodyPr>
            <a:lstStyle/>
            <a:p>
              <a:pPr marL="0" lvl="0" indent="0" algn="l">
                <a:lnSpc>
                  <a:spcPts val="4800"/>
                </a:lnSpc>
                <a:spcBef>
                  <a:spcPct val="0"/>
                </a:spcBef>
              </a:pPr>
              <a:r>
                <a:rPr lang="en-US" sz="3200" b="1" spc="64">
                  <a:solidFill>
                    <a:srgbClr val="1754F1"/>
                  </a:solidFill>
                  <a:latin typeface="Roboto Bold"/>
                  <a:ea typeface="Roboto Bold"/>
                  <a:cs typeface="Roboto Bold"/>
                  <a:sym typeface="Roboto Bold"/>
                </a:rPr>
                <a:t>Cadre juridique de la médiation</a:t>
              </a:r>
            </a:p>
          </p:txBody>
        </p:sp>
        <p:sp>
          <p:nvSpPr>
            <p:cNvPr id="5" name="TextBox 5"/>
            <p:cNvSpPr txBox="1"/>
            <p:nvPr/>
          </p:nvSpPr>
          <p:spPr>
            <a:xfrm>
              <a:off x="0" y="1624171"/>
              <a:ext cx="18421082" cy="8107679"/>
            </a:xfrm>
            <a:prstGeom prst="rect">
              <a:avLst/>
            </a:prstGeom>
          </p:spPr>
          <p:txBody>
            <a:bodyPr lIns="0" tIns="0" rIns="0" bIns="0" rtlCol="0" anchor="t">
              <a:spAutoFit/>
            </a:bodyPr>
            <a:lstStyle/>
            <a:p>
              <a:pPr marL="1149677" lvl="1" indent="-574839" algn="l">
                <a:lnSpc>
                  <a:spcPts val="6922"/>
                </a:lnSpc>
                <a:buFont typeface="Arial"/>
                <a:buChar char="•"/>
              </a:pPr>
              <a:r>
                <a:rPr lang="en-US" sz="5325" b="1" dirty="0">
                  <a:solidFill>
                    <a:srgbClr val="14110F"/>
                  </a:solidFill>
                  <a:latin typeface="Roboto Bold"/>
                  <a:ea typeface="Roboto Bold"/>
                  <a:cs typeface="Roboto Bold"/>
                  <a:sym typeface="Roboto Bold"/>
                </a:rPr>
                <a:t>Le code de </a:t>
              </a:r>
              <a:r>
                <a:rPr lang="en-US" sz="5325" b="1" dirty="0" err="1">
                  <a:solidFill>
                    <a:srgbClr val="14110F"/>
                  </a:solidFill>
                  <a:latin typeface="Roboto Bold"/>
                  <a:ea typeface="Roboto Bold"/>
                  <a:cs typeface="Roboto Bold"/>
                  <a:sym typeface="Roboto Bold"/>
                </a:rPr>
                <a:t>procédure</a:t>
              </a:r>
              <a:r>
                <a:rPr lang="en-US" sz="5325" b="1" dirty="0">
                  <a:solidFill>
                    <a:srgbClr val="14110F"/>
                  </a:solidFill>
                  <a:latin typeface="Roboto Bold"/>
                  <a:ea typeface="Roboto Bold"/>
                  <a:cs typeface="Roboto Bold"/>
                  <a:sym typeface="Roboto Bold"/>
                </a:rPr>
                <a:t> civile </a:t>
              </a:r>
            </a:p>
            <a:p>
              <a:pPr algn="l">
                <a:lnSpc>
                  <a:spcPts val="5492"/>
                </a:lnSpc>
              </a:pPr>
              <a:r>
                <a:rPr lang="en-US" sz="4225" u="sng" dirty="0">
                  <a:solidFill>
                    <a:srgbClr val="14110F"/>
                  </a:solidFill>
                  <a:latin typeface="Roboto"/>
                  <a:ea typeface="Roboto"/>
                  <a:cs typeface="Roboto"/>
                  <a:sym typeface="Roboto"/>
                  <a:hlinkClick r:id="rId2" tooltip="https://www.legifrance.gouv.fr/codes/section_lc/LEGITEXT000006070716/LEGISCTA000006117227/#LEGISCTA000030360397"/>
                </a:rPr>
                <a:t>Chapitre II : La médiation. (Articles 131-1 à 131-15)</a:t>
              </a:r>
            </a:p>
            <a:p>
              <a:pPr algn="l">
                <a:lnSpc>
                  <a:spcPts val="5492"/>
                </a:lnSpc>
              </a:pPr>
              <a:r>
                <a:rPr lang="en-US" sz="4225" u="sng" dirty="0">
                  <a:solidFill>
                    <a:srgbClr val="14110F"/>
                  </a:solidFill>
                  <a:latin typeface="Roboto"/>
                  <a:ea typeface="Roboto"/>
                  <a:cs typeface="Roboto"/>
                  <a:sym typeface="Roboto"/>
                </a:rPr>
                <a:t>Le code de </a:t>
              </a:r>
              <a:r>
                <a:rPr lang="en-US" sz="4225" u="sng" dirty="0" err="1">
                  <a:solidFill>
                    <a:srgbClr val="14110F"/>
                  </a:solidFill>
                  <a:latin typeface="Roboto"/>
                  <a:ea typeface="Roboto"/>
                  <a:cs typeface="Roboto"/>
                  <a:sym typeface="Roboto"/>
                </a:rPr>
                <a:t>procédure</a:t>
              </a:r>
              <a:r>
                <a:rPr lang="en-US" sz="4225" u="sng" dirty="0">
                  <a:solidFill>
                    <a:srgbClr val="14110F"/>
                  </a:solidFill>
                  <a:latin typeface="Roboto"/>
                  <a:ea typeface="Roboto"/>
                  <a:cs typeface="Roboto"/>
                  <a:sym typeface="Roboto"/>
                </a:rPr>
                <a:t> civile </a:t>
              </a:r>
            </a:p>
            <a:p>
              <a:pPr algn="l">
                <a:lnSpc>
                  <a:spcPts val="5492"/>
                </a:lnSpc>
              </a:pPr>
              <a:endParaRPr lang="en-US" sz="4225" u="sng" dirty="0">
                <a:solidFill>
                  <a:srgbClr val="14110F"/>
                </a:solidFill>
                <a:latin typeface="Roboto"/>
                <a:ea typeface="Roboto"/>
                <a:cs typeface="Roboto"/>
                <a:sym typeface="Roboto"/>
              </a:endParaRPr>
            </a:p>
            <a:p>
              <a:pPr marL="1149677" lvl="1" indent="-574839" algn="l">
                <a:lnSpc>
                  <a:spcPts val="6922"/>
                </a:lnSpc>
                <a:buFont typeface="Arial"/>
                <a:buChar char="•"/>
              </a:pPr>
              <a:r>
                <a:rPr lang="en-US" sz="5325" b="1" dirty="0">
                  <a:latin typeface="Roboto Bold"/>
                  <a:ea typeface="Roboto Bold"/>
                  <a:cs typeface="Roboto Bold"/>
                  <a:sym typeface="Roboto Bold"/>
                  <a:hlinkClick r:id="rId3" tooltip="https://www.legifrance.gouv.fr/codes/section_lc/LEGITEXT000006070933/LEGISCTA000033424088/#LEGISCTA000033424088">
                    <a:extLst>
                      <a:ext uri="{A12FA001-AC4F-418D-AE19-62706E023703}">
                        <ahyp:hlinkClr xmlns:ahyp="http://schemas.microsoft.com/office/drawing/2018/hyperlinkcolor" val="tx"/>
                      </a:ext>
                    </a:extLst>
                  </a:hlinkClick>
                </a:rPr>
                <a:t>Le code de </a:t>
              </a:r>
              <a:r>
                <a:rPr lang="en-US" sz="5325" b="1" dirty="0">
                  <a:solidFill>
                    <a:srgbClr val="14110F"/>
                  </a:solidFill>
                  <a:latin typeface="Roboto Bold"/>
                  <a:ea typeface="Roboto Bold"/>
                  <a:cs typeface="Roboto Bold"/>
                  <a:sym typeface="Roboto Bold"/>
                </a:rPr>
                <a:t>justice administrative</a:t>
              </a:r>
            </a:p>
            <a:p>
              <a:pPr algn="l">
                <a:lnSpc>
                  <a:spcPts val="5492"/>
                </a:lnSpc>
              </a:pPr>
              <a:r>
                <a:rPr lang="en-US" sz="4225" u="sng" dirty="0">
                  <a:solidFill>
                    <a:srgbClr val="14110F"/>
                  </a:solidFill>
                  <a:latin typeface="Roboto"/>
                  <a:ea typeface="Roboto"/>
                  <a:cs typeface="Roboto"/>
                  <a:sym typeface="Roboto"/>
                  <a:hlinkClick r:id="rId3" tooltip="https://www.legifrance.gouv.fr/codes/section_lc/LEGITEXT000006070933/LEGISCTA000033424088/#LEGISCTA000033424088"/>
                </a:rPr>
                <a:t>Chapitre III : La médiation (Articles L213-1 à L213-14)</a:t>
              </a:r>
            </a:p>
            <a:p>
              <a:pPr algn="l">
                <a:lnSpc>
                  <a:spcPts val="5492"/>
                </a:lnSpc>
              </a:pPr>
              <a:endParaRPr lang="en-US" sz="4225" u="sng" dirty="0">
                <a:solidFill>
                  <a:srgbClr val="14110F"/>
                </a:solidFill>
                <a:latin typeface="Roboto"/>
                <a:ea typeface="Roboto"/>
                <a:cs typeface="Roboto"/>
                <a:sym typeface="Roboto"/>
                <a:hlinkClick r:id="rId3" tooltip="https://www.legifrance.gouv.fr/codes/section_lc/LEGITEXT000006070933/LEGISCTA000033424088/#LEGISCTA000033424088"/>
              </a:endParaRPr>
            </a:p>
            <a:p>
              <a:pPr algn="l">
                <a:lnSpc>
                  <a:spcPts val="6922"/>
                </a:lnSpc>
              </a:pPr>
              <a:endParaRPr lang="en-US" sz="4225" u="sng" dirty="0">
                <a:solidFill>
                  <a:srgbClr val="14110F"/>
                </a:solidFill>
                <a:latin typeface="Roboto"/>
                <a:ea typeface="Roboto"/>
                <a:cs typeface="Roboto"/>
                <a:sym typeface="Roboto"/>
                <a:hlinkClick r:id="rId3" tooltip="https://www.legifrance.gouv.fr/codes/section_lc/LEGITEXT000006070933/LEGISCTA000033424088/#LEGISCTA000033424088"/>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fr-FR"/>
          </a:p>
        </p:txBody>
      </p:sp>
      <p:grpSp>
        <p:nvGrpSpPr>
          <p:cNvPr id="3" name="Group 3"/>
          <p:cNvGrpSpPr/>
          <p:nvPr/>
        </p:nvGrpSpPr>
        <p:grpSpPr>
          <a:xfrm>
            <a:off x="1672644" y="2933956"/>
            <a:ext cx="13736583" cy="3621127"/>
            <a:chOff x="0" y="0"/>
            <a:chExt cx="18315444" cy="4828169"/>
          </a:xfrm>
        </p:grpSpPr>
        <p:sp>
          <p:nvSpPr>
            <p:cNvPr id="4" name="TextBox 4"/>
            <p:cNvSpPr txBox="1"/>
            <p:nvPr/>
          </p:nvSpPr>
          <p:spPr>
            <a:xfrm>
              <a:off x="0" y="-114300"/>
              <a:ext cx="13165472" cy="764540"/>
            </a:xfrm>
            <a:prstGeom prst="rect">
              <a:avLst/>
            </a:prstGeom>
          </p:spPr>
          <p:txBody>
            <a:bodyPr lIns="0" tIns="0" rIns="0" bIns="0" rtlCol="0" anchor="t">
              <a:spAutoFit/>
            </a:bodyPr>
            <a:lstStyle/>
            <a:p>
              <a:pPr marL="0" lvl="0" indent="0" algn="l">
                <a:lnSpc>
                  <a:spcPts val="4800"/>
                </a:lnSpc>
                <a:spcBef>
                  <a:spcPct val="0"/>
                </a:spcBef>
              </a:pPr>
              <a:r>
                <a:rPr lang="en-US" sz="3200" b="1" spc="64">
                  <a:solidFill>
                    <a:srgbClr val="FFFFFF"/>
                  </a:solidFill>
                  <a:latin typeface="Roboto Bold"/>
                  <a:ea typeface="Roboto Bold"/>
                  <a:cs typeface="Roboto Bold"/>
                  <a:sym typeface="Roboto Bold"/>
                </a:rPr>
                <a:t>L’ordonnance mixte expert/médiateur</a:t>
              </a:r>
            </a:p>
          </p:txBody>
        </p:sp>
        <p:sp>
          <p:nvSpPr>
            <p:cNvPr id="5" name="TextBox 5"/>
            <p:cNvSpPr txBox="1"/>
            <p:nvPr/>
          </p:nvSpPr>
          <p:spPr>
            <a:xfrm>
              <a:off x="0" y="1589881"/>
              <a:ext cx="18315444" cy="3030643"/>
            </a:xfrm>
            <a:prstGeom prst="rect">
              <a:avLst/>
            </a:prstGeom>
          </p:spPr>
          <p:txBody>
            <a:bodyPr lIns="0" tIns="0" rIns="0" bIns="0" rtlCol="0" anchor="t">
              <a:spAutoFit/>
            </a:bodyPr>
            <a:lstStyle/>
            <a:p>
              <a:pPr algn="l">
                <a:lnSpc>
                  <a:spcPts val="9132"/>
                </a:lnSpc>
              </a:pPr>
              <a:r>
                <a:rPr lang="en-US" sz="7025" b="1">
                  <a:solidFill>
                    <a:srgbClr val="FFFFFF"/>
                  </a:solidFill>
                  <a:latin typeface="Roboto Bold"/>
                  <a:ea typeface="Roboto Bold"/>
                  <a:cs typeface="Roboto Bold"/>
                  <a:sym typeface="Roboto Bold"/>
                </a:rPr>
                <a:t>Un moyen de faciliter le travail de l’expert et de résoudre un conflit ?</a:t>
              </a:r>
            </a:p>
          </p:txBody>
        </p:sp>
      </p:grpSp>
      <p:sp>
        <p:nvSpPr>
          <p:cNvPr id="6" name="AutoShape 6"/>
          <p:cNvSpPr/>
          <p:nvPr/>
        </p:nvSpPr>
        <p:spPr>
          <a:xfrm>
            <a:off x="9412" y="8870247"/>
            <a:ext cx="18278588" cy="1416753"/>
          </a:xfrm>
          <a:prstGeom prst="rect">
            <a:avLst/>
          </a:prstGeom>
          <a:solidFill>
            <a:srgbClr val="1754F1"/>
          </a:solidFill>
        </p:spPr>
        <p:txBody>
          <a:bodyPr/>
          <a:lstStyle/>
          <a:p>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011750" y="0"/>
            <a:ext cx="10276250" cy="10287000"/>
          </a:xfrm>
          <a:prstGeom prst="rect">
            <a:avLst/>
          </a:prstGeom>
          <a:solidFill>
            <a:srgbClr val="1754F1"/>
          </a:solidFill>
        </p:spPr>
        <p:txBody>
          <a:bodyPr/>
          <a:lstStyle/>
          <a:p>
            <a:endParaRPr lang="fr-FR"/>
          </a:p>
        </p:txBody>
      </p:sp>
      <p:grpSp>
        <p:nvGrpSpPr>
          <p:cNvPr id="3" name="Group 3"/>
          <p:cNvGrpSpPr/>
          <p:nvPr/>
        </p:nvGrpSpPr>
        <p:grpSpPr>
          <a:xfrm>
            <a:off x="6620779" y="1028700"/>
            <a:ext cx="10638521" cy="2351341"/>
            <a:chOff x="0" y="0"/>
            <a:chExt cx="3598710" cy="795392"/>
          </a:xfrm>
        </p:grpSpPr>
        <p:sp>
          <p:nvSpPr>
            <p:cNvPr id="4" name="Freeform 4"/>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txBody>
            <a:bodyPr/>
            <a:lstStyle/>
            <a:p>
              <a:endParaRPr lang="fr-FR"/>
            </a:p>
          </p:txBody>
        </p:sp>
      </p:grpSp>
      <p:grpSp>
        <p:nvGrpSpPr>
          <p:cNvPr id="5" name="Group 5"/>
          <p:cNvGrpSpPr/>
          <p:nvPr/>
        </p:nvGrpSpPr>
        <p:grpSpPr>
          <a:xfrm>
            <a:off x="6620779" y="3967829"/>
            <a:ext cx="10638521" cy="2351341"/>
            <a:chOff x="0" y="0"/>
            <a:chExt cx="3598710" cy="795392"/>
          </a:xfrm>
        </p:grpSpPr>
        <p:sp>
          <p:nvSpPr>
            <p:cNvPr id="6" name="Freeform 6"/>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txBody>
            <a:bodyPr/>
            <a:lstStyle/>
            <a:p>
              <a:endParaRPr lang="fr-FR"/>
            </a:p>
          </p:txBody>
        </p:sp>
      </p:grpSp>
      <p:grpSp>
        <p:nvGrpSpPr>
          <p:cNvPr id="7" name="Group 7"/>
          <p:cNvGrpSpPr/>
          <p:nvPr/>
        </p:nvGrpSpPr>
        <p:grpSpPr>
          <a:xfrm>
            <a:off x="6620779" y="6906959"/>
            <a:ext cx="10638521" cy="2351341"/>
            <a:chOff x="0" y="0"/>
            <a:chExt cx="3598710" cy="795392"/>
          </a:xfrm>
        </p:grpSpPr>
        <p:sp>
          <p:nvSpPr>
            <p:cNvPr id="8" name="Freeform 8"/>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txBody>
            <a:bodyPr/>
            <a:lstStyle/>
            <a:p>
              <a:endParaRPr lang="fr-FR"/>
            </a:p>
          </p:txBody>
        </p:sp>
      </p:grpSp>
      <p:sp>
        <p:nvSpPr>
          <p:cNvPr id="9" name="Freeform 9"/>
          <p:cNvSpPr/>
          <p:nvPr/>
        </p:nvSpPr>
        <p:spPr>
          <a:xfrm>
            <a:off x="0" y="6865528"/>
            <a:ext cx="5130605" cy="3421472"/>
          </a:xfrm>
          <a:custGeom>
            <a:avLst/>
            <a:gdLst/>
            <a:ahLst/>
            <a:cxnLst/>
            <a:rect l="l" t="t" r="r" b="b"/>
            <a:pathLst>
              <a:path w="5130605" h="3421472">
                <a:moveTo>
                  <a:pt x="0" y="0"/>
                </a:moveTo>
                <a:lnTo>
                  <a:pt x="5130605" y="0"/>
                </a:lnTo>
                <a:lnTo>
                  <a:pt x="5130605" y="3421472"/>
                </a:lnTo>
                <a:lnTo>
                  <a:pt x="0" y="3421472"/>
                </a:lnTo>
                <a:lnTo>
                  <a:pt x="0" y="0"/>
                </a:lnTo>
                <a:close/>
              </a:path>
            </a:pathLst>
          </a:custGeom>
          <a:blipFill>
            <a:blip r:embed="rId2"/>
            <a:stretch>
              <a:fillRect/>
            </a:stretch>
          </a:blipFill>
        </p:spPr>
        <p:txBody>
          <a:bodyPr/>
          <a:lstStyle/>
          <a:p>
            <a:endParaRPr lang="fr-FR"/>
          </a:p>
        </p:txBody>
      </p:sp>
      <p:sp>
        <p:nvSpPr>
          <p:cNvPr id="10" name="TextBox 10"/>
          <p:cNvSpPr txBox="1"/>
          <p:nvPr/>
        </p:nvSpPr>
        <p:spPr>
          <a:xfrm>
            <a:off x="1054347" y="1772856"/>
            <a:ext cx="5185432" cy="3138170"/>
          </a:xfrm>
          <a:prstGeom prst="rect">
            <a:avLst/>
          </a:prstGeom>
        </p:spPr>
        <p:txBody>
          <a:bodyPr lIns="0" tIns="0" rIns="0" bIns="0" rtlCol="0" anchor="t">
            <a:spAutoFit/>
          </a:bodyPr>
          <a:lstStyle/>
          <a:p>
            <a:pPr algn="l">
              <a:lnSpc>
                <a:spcPts val="8320"/>
              </a:lnSpc>
            </a:pPr>
            <a:r>
              <a:rPr lang="en-US" sz="6400">
                <a:solidFill>
                  <a:srgbClr val="14110F"/>
                </a:solidFill>
                <a:latin typeface="Roboto"/>
                <a:ea typeface="Roboto"/>
                <a:cs typeface="Roboto"/>
                <a:sym typeface="Roboto"/>
              </a:rPr>
              <a:t>Pratique de l’ordonnance mixte</a:t>
            </a:r>
          </a:p>
        </p:txBody>
      </p:sp>
      <p:sp>
        <p:nvSpPr>
          <p:cNvPr id="11" name="TextBox 11"/>
          <p:cNvSpPr txBox="1"/>
          <p:nvPr/>
        </p:nvSpPr>
        <p:spPr>
          <a:xfrm>
            <a:off x="7277229" y="1711293"/>
            <a:ext cx="931963" cy="919480"/>
          </a:xfrm>
          <a:prstGeom prst="rect">
            <a:avLst/>
          </a:prstGeom>
        </p:spPr>
        <p:txBody>
          <a:bodyPr lIns="0" tIns="0" rIns="0" bIns="0" rtlCol="0" anchor="t">
            <a:spAutoFit/>
          </a:bodyPr>
          <a:lstStyle/>
          <a:p>
            <a:pPr marL="0" lvl="0" indent="0" algn="l">
              <a:lnSpc>
                <a:spcPts val="7280"/>
              </a:lnSpc>
              <a:spcBef>
                <a:spcPct val="0"/>
              </a:spcBef>
            </a:pPr>
            <a:r>
              <a:rPr lang="en-US" sz="5600" u="none" spc="-56">
                <a:solidFill>
                  <a:srgbClr val="14110F">
                    <a:alpha val="29804"/>
                  </a:srgbClr>
                </a:solidFill>
                <a:latin typeface="Roboto"/>
                <a:ea typeface="Roboto"/>
                <a:cs typeface="Roboto"/>
                <a:sym typeface="Roboto"/>
              </a:rPr>
              <a:t>1</a:t>
            </a:r>
          </a:p>
        </p:txBody>
      </p:sp>
      <p:sp>
        <p:nvSpPr>
          <p:cNvPr id="12" name="TextBox 12"/>
          <p:cNvSpPr txBox="1"/>
          <p:nvPr/>
        </p:nvSpPr>
        <p:spPr>
          <a:xfrm>
            <a:off x="7277229" y="4650423"/>
            <a:ext cx="931963" cy="919480"/>
          </a:xfrm>
          <a:prstGeom prst="rect">
            <a:avLst/>
          </a:prstGeom>
        </p:spPr>
        <p:txBody>
          <a:bodyPr lIns="0" tIns="0" rIns="0" bIns="0" rtlCol="0" anchor="t">
            <a:spAutoFit/>
          </a:bodyPr>
          <a:lstStyle/>
          <a:p>
            <a:pPr marL="0" lvl="0" indent="0" algn="l">
              <a:lnSpc>
                <a:spcPts val="7280"/>
              </a:lnSpc>
              <a:spcBef>
                <a:spcPct val="0"/>
              </a:spcBef>
            </a:pPr>
            <a:r>
              <a:rPr lang="en-US" sz="5600" u="none" spc="-56">
                <a:solidFill>
                  <a:srgbClr val="14110F">
                    <a:alpha val="29804"/>
                  </a:srgbClr>
                </a:solidFill>
                <a:latin typeface="Roboto"/>
                <a:ea typeface="Roboto"/>
                <a:cs typeface="Roboto"/>
                <a:sym typeface="Roboto"/>
              </a:rPr>
              <a:t>2</a:t>
            </a:r>
          </a:p>
        </p:txBody>
      </p:sp>
      <p:sp>
        <p:nvSpPr>
          <p:cNvPr id="13" name="TextBox 13"/>
          <p:cNvSpPr txBox="1"/>
          <p:nvPr/>
        </p:nvSpPr>
        <p:spPr>
          <a:xfrm>
            <a:off x="7277229" y="7589552"/>
            <a:ext cx="931963" cy="919480"/>
          </a:xfrm>
          <a:prstGeom prst="rect">
            <a:avLst/>
          </a:prstGeom>
        </p:spPr>
        <p:txBody>
          <a:bodyPr lIns="0" tIns="0" rIns="0" bIns="0" rtlCol="0" anchor="t">
            <a:spAutoFit/>
          </a:bodyPr>
          <a:lstStyle/>
          <a:p>
            <a:pPr marL="0" lvl="0" indent="0" algn="l">
              <a:lnSpc>
                <a:spcPts val="7280"/>
              </a:lnSpc>
              <a:spcBef>
                <a:spcPct val="0"/>
              </a:spcBef>
            </a:pPr>
            <a:r>
              <a:rPr lang="en-US" sz="5600" u="none" spc="-56">
                <a:solidFill>
                  <a:srgbClr val="14110F">
                    <a:alpha val="29804"/>
                  </a:srgbClr>
                </a:solidFill>
                <a:latin typeface="Roboto"/>
                <a:ea typeface="Roboto"/>
                <a:cs typeface="Roboto"/>
                <a:sym typeface="Roboto"/>
              </a:rPr>
              <a:t>3</a:t>
            </a:r>
          </a:p>
        </p:txBody>
      </p:sp>
      <p:sp>
        <p:nvSpPr>
          <p:cNvPr id="14" name="TextBox 14"/>
          <p:cNvSpPr txBox="1"/>
          <p:nvPr/>
        </p:nvSpPr>
        <p:spPr>
          <a:xfrm>
            <a:off x="8591125" y="1372521"/>
            <a:ext cx="8049322" cy="1635125"/>
          </a:xfrm>
          <a:prstGeom prst="rect">
            <a:avLst/>
          </a:prstGeom>
        </p:spPr>
        <p:txBody>
          <a:bodyPr lIns="0" tIns="0" rIns="0" bIns="0" rtlCol="0" anchor="t">
            <a:spAutoFit/>
          </a:bodyPr>
          <a:lstStyle/>
          <a:p>
            <a:pPr marL="0" lvl="0" indent="0" algn="l">
              <a:lnSpc>
                <a:spcPts val="3250"/>
              </a:lnSpc>
            </a:pPr>
            <a:r>
              <a:rPr lang="en-US" sz="2500" b="1" spc="50">
                <a:solidFill>
                  <a:srgbClr val="14110F"/>
                </a:solidFill>
                <a:latin typeface="Roboto Bold"/>
                <a:ea typeface="Roboto Bold"/>
                <a:cs typeface="Roboto Bold"/>
                <a:sym typeface="Roboto Bold"/>
              </a:rPr>
              <a:t>L’expert se voit confier une mission d’expertise classique, il débute sa mission et réalise sa première réunion ; puis l’expert suspend ses travaux en attendant le déroulement de la mission de médiation.</a:t>
            </a:r>
          </a:p>
        </p:txBody>
      </p:sp>
      <p:sp>
        <p:nvSpPr>
          <p:cNvPr id="15" name="TextBox 15"/>
          <p:cNvSpPr txBox="1"/>
          <p:nvPr/>
        </p:nvSpPr>
        <p:spPr>
          <a:xfrm>
            <a:off x="8591125" y="4134310"/>
            <a:ext cx="8049322" cy="2285882"/>
          </a:xfrm>
          <a:prstGeom prst="rect">
            <a:avLst/>
          </a:prstGeom>
        </p:spPr>
        <p:txBody>
          <a:bodyPr lIns="0" tIns="0" rIns="0" bIns="0" rtlCol="0" anchor="t">
            <a:spAutoFit/>
          </a:bodyPr>
          <a:lstStyle/>
          <a:p>
            <a:pPr algn="l">
              <a:lnSpc>
                <a:spcPts val="3120"/>
              </a:lnSpc>
            </a:pPr>
            <a:r>
              <a:rPr lang="en-US" sz="2400" b="1" spc="48" dirty="0">
                <a:solidFill>
                  <a:srgbClr val="14110F"/>
                </a:solidFill>
                <a:latin typeface="Roboto Bold"/>
                <a:ea typeface="Roboto Bold"/>
                <a:cs typeface="Roboto Bold"/>
                <a:sym typeface="Roboto Bold"/>
              </a:rPr>
              <a:t>Le </a:t>
            </a:r>
            <a:r>
              <a:rPr lang="en-US" sz="2400" b="1" spc="48" dirty="0" err="1">
                <a:solidFill>
                  <a:srgbClr val="14110F"/>
                </a:solidFill>
                <a:latin typeface="Roboto Bold"/>
                <a:ea typeface="Roboto Bold"/>
                <a:cs typeface="Roboto Bold"/>
                <a:sym typeface="Roboto Bold"/>
              </a:rPr>
              <a:t>médiateur</a:t>
            </a:r>
            <a:r>
              <a:rPr lang="en-US" sz="2400" b="1" spc="48" dirty="0">
                <a:solidFill>
                  <a:srgbClr val="14110F"/>
                </a:solidFill>
                <a:latin typeface="Roboto Bold"/>
                <a:ea typeface="Roboto Bold"/>
                <a:cs typeface="Roboto Bold"/>
                <a:sym typeface="Roboto Bold"/>
              </a:rPr>
              <a:t> se </a:t>
            </a:r>
            <a:r>
              <a:rPr lang="en-US" sz="2400" b="1" spc="48" dirty="0" err="1">
                <a:solidFill>
                  <a:srgbClr val="14110F"/>
                </a:solidFill>
                <a:latin typeface="Roboto Bold"/>
                <a:ea typeface="Roboto Bold"/>
                <a:cs typeface="Roboto Bold"/>
                <a:sym typeface="Roboto Bold"/>
              </a:rPr>
              <a:t>voit</a:t>
            </a:r>
            <a:r>
              <a:rPr lang="en-US" sz="2400" b="1" spc="48" dirty="0">
                <a:solidFill>
                  <a:srgbClr val="14110F"/>
                </a:solidFill>
                <a:latin typeface="Roboto Bold"/>
                <a:ea typeface="Roboto Bold"/>
                <a:cs typeface="Roboto Bold"/>
                <a:sym typeface="Roboto Bold"/>
              </a:rPr>
              <a:t> </a:t>
            </a:r>
            <a:r>
              <a:rPr lang="en-US" sz="2400" b="1" spc="48" dirty="0" err="1">
                <a:solidFill>
                  <a:srgbClr val="14110F"/>
                </a:solidFill>
                <a:latin typeface="Roboto Bold"/>
                <a:ea typeface="Roboto Bold"/>
                <a:cs typeface="Roboto Bold"/>
                <a:sym typeface="Roboto Bold"/>
              </a:rPr>
              <a:t>confier</a:t>
            </a:r>
            <a:r>
              <a:rPr lang="en-US" sz="2400" b="1" spc="48" dirty="0">
                <a:solidFill>
                  <a:srgbClr val="14110F"/>
                </a:solidFill>
                <a:latin typeface="Roboto Bold"/>
                <a:ea typeface="Roboto Bold"/>
                <a:cs typeface="Roboto Bold"/>
                <a:sym typeface="Roboto Bold"/>
              </a:rPr>
              <a:t> la </a:t>
            </a:r>
            <a:r>
              <a:rPr lang="en-US" sz="2400" b="1" spc="48" dirty="0" err="1">
                <a:solidFill>
                  <a:srgbClr val="14110F"/>
                </a:solidFill>
                <a:latin typeface="Roboto Bold"/>
                <a:ea typeface="Roboto Bold"/>
                <a:cs typeface="Roboto Bold"/>
                <a:sym typeface="Roboto Bold"/>
              </a:rPr>
              <a:t>responsabilité</a:t>
            </a:r>
            <a:r>
              <a:rPr lang="en-US" sz="2400" b="1" spc="48" dirty="0">
                <a:solidFill>
                  <a:srgbClr val="14110F"/>
                </a:solidFill>
                <a:latin typeface="Roboto Bold"/>
                <a:ea typeface="Roboto Bold"/>
                <a:cs typeface="Roboto Bold"/>
                <a:sym typeface="Roboto Bold"/>
              </a:rPr>
              <a:t> </a:t>
            </a:r>
            <a:r>
              <a:rPr lang="en-US" sz="2400" b="1" spc="48" dirty="0" err="1">
                <a:solidFill>
                  <a:srgbClr val="14110F"/>
                </a:solidFill>
                <a:latin typeface="Roboto Bold"/>
                <a:ea typeface="Roboto Bold"/>
                <a:cs typeface="Roboto Bold"/>
                <a:sym typeface="Roboto Bold"/>
              </a:rPr>
              <a:t>d’organiser</a:t>
            </a:r>
            <a:r>
              <a:rPr lang="en-US" sz="2400" b="1" spc="48" dirty="0">
                <a:solidFill>
                  <a:srgbClr val="14110F"/>
                </a:solidFill>
                <a:latin typeface="Roboto Bold"/>
                <a:ea typeface="Roboto Bold"/>
                <a:cs typeface="Roboto Bold"/>
                <a:sym typeface="Roboto Bold"/>
              </a:rPr>
              <a:t> </a:t>
            </a:r>
            <a:r>
              <a:rPr lang="en-US" sz="2400" b="1" spc="48" dirty="0" err="1">
                <a:solidFill>
                  <a:srgbClr val="14110F"/>
                </a:solidFill>
                <a:latin typeface="Roboto Bold"/>
                <a:ea typeface="Roboto Bold"/>
                <a:cs typeface="Roboto Bold"/>
                <a:sym typeface="Roboto Bold"/>
              </a:rPr>
              <a:t>une</a:t>
            </a:r>
            <a:r>
              <a:rPr lang="en-US" sz="2400" b="1" spc="48" dirty="0">
                <a:solidFill>
                  <a:srgbClr val="14110F"/>
                </a:solidFill>
                <a:latin typeface="Roboto Bold"/>
                <a:ea typeface="Roboto Bold"/>
                <a:cs typeface="Roboto Bold"/>
                <a:sym typeface="Roboto Bold"/>
              </a:rPr>
              <a:t> première rencontre </a:t>
            </a:r>
            <a:r>
              <a:rPr lang="en-US" sz="2400" b="1" spc="48" dirty="0" err="1">
                <a:solidFill>
                  <a:srgbClr val="14110F"/>
                </a:solidFill>
                <a:latin typeface="Roboto Bold"/>
                <a:ea typeface="Roboto Bold"/>
                <a:cs typeface="Roboto Bold"/>
                <a:sym typeface="Roboto Bold"/>
              </a:rPr>
              <a:t>gratuite</a:t>
            </a:r>
            <a:r>
              <a:rPr lang="en-US" sz="2400" b="1" spc="48" dirty="0">
                <a:solidFill>
                  <a:srgbClr val="14110F"/>
                </a:solidFill>
                <a:latin typeface="Roboto Bold"/>
                <a:ea typeface="Roboto Bold"/>
                <a:cs typeface="Roboto Bold"/>
                <a:sym typeface="Roboto Bold"/>
              </a:rPr>
              <a:t> </a:t>
            </a:r>
            <a:r>
              <a:rPr lang="en-US" sz="2400" b="1" spc="48" dirty="0" err="1">
                <a:solidFill>
                  <a:srgbClr val="14110F"/>
                </a:solidFill>
                <a:latin typeface="Roboto Bold"/>
                <a:ea typeface="Roboto Bold"/>
                <a:cs typeface="Roboto Bold"/>
                <a:sym typeface="Roboto Bold"/>
              </a:rPr>
              <a:t>d’information</a:t>
            </a:r>
            <a:r>
              <a:rPr lang="en-US" sz="2400" b="1" spc="48" dirty="0">
                <a:solidFill>
                  <a:srgbClr val="14110F"/>
                </a:solidFill>
                <a:latin typeface="Roboto Bold"/>
                <a:ea typeface="Roboto Bold"/>
                <a:cs typeface="Roboto Bold"/>
                <a:sym typeface="Roboto Bold"/>
              </a:rPr>
              <a:t> et </a:t>
            </a:r>
            <a:r>
              <a:rPr lang="en-US" sz="2400" b="1" spc="48" dirty="0" err="1">
                <a:solidFill>
                  <a:srgbClr val="14110F"/>
                </a:solidFill>
                <a:latin typeface="Roboto Bold"/>
                <a:ea typeface="Roboto Bold"/>
                <a:cs typeface="Roboto Bold"/>
                <a:sym typeface="Roboto Bold"/>
              </a:rPr>
              <a:t>d’explication</a:t>
            </a:r>
            <a:r>
              <a:rPr lang="en-US" sz="2400" b="1" spc="48" dirty="0">
                <a:solidFill>
                  <a:srgbClr val="14110F"/>
                </a:solidFill>
                <a:latin typeface="Roboto Bold"/>
                <a:ea typeface="Roboto Bold"/>
                <a:cs typeface="Roboto Bold"/>
                <a:sym typeface="Roboto Bold"/>
              </a:rPr>
              <a:t> des parties, </a:t>
            </a:r>
            <a:r>
              <a:rPr lang="en-US" sz="2400" b="1" spc="48" dirty="0" err="1">
                <a:solidFill>
                  <a:srgbClr val="14110F"/>
                </a:solidFill>
                <a:latin typeface="Roboto Bold"/>
                <a:ea typeface="Roboto Bold"/>
                <a:cs typeface="Roboto Bold"/>
                <a:sym typeface="Roboto Bold"/>
              </a:rPr>
              <a:t>lesquelles</a:t>
            </a:r>
            <a:r>
              <a:rPr lang="en-US" sz="2400" b="1" spc="48" dirty="0">
                <a:solidFill>
                  <a:srgbClr val="14110F"/>
                </a:solidFill>
                <a:latin typeface="Roboto Bold"/>
                <a:ea typeface="Roboto Bold"/>
                <a:cs typeface="Roboto Bold"/>
                <a:sym typeface="Roboto Bold"/>
              </a:rPr>
              <a:t> se </a:t>
            </a:r>
            <a:r>
              <a:rPr lang="en-US" sz="2400" b="1" spc="48" dirty="0" err="1">
                <a:solidFill>
                  <a:srgbClr val="14110F"/>
                </a:solidFill>
                <a:latin typeface="Roboto Bold"/>
                <a:ea typeface="Roboto Bold"/>
                <a:cs typeface="Roboto Bold"/>
                <a:sym typeface="Roboto Bold"/>
              </a:rPr>
              <a:t>rendront</a:t>
            </a:r>
            <a:r>
              <a:rPr lang="en-US" sz="2400" b="1" spc="48" dirty="0">
                <a:solidFill>
                  <a:srgbClr val="14110F"/>
                </a:solidFill>
                <a:latin typeface="Roboto Bold"/>
                <a:ea typeface="Roboto Bold"/>
                <a:cs typeface="Roboto Bold"/>
                <a:sym typeface="Roboto Bold"/>
              </a:rPr>
              <a:t> à la </a:t>
            </a:r>
            <a:r>
              <a:rPr lang="en-US" sz="2400" b="1" spc="48" dirty="0" err="1">
                <a:solidFill>
                  <a:srgbClr val="14110F"/>
                </a:solidFill>
                <a:latin typeface="Roboto Bold"/>
                <a:ea typeface="Roboto Bold"/>
                <a:cs typeface="Roboto Bold"/>
                <a:sym typeface="Roboto Bold"/>
              </a:rPr>
              <a:t>réunion</a:t>
            </a:r>
            <a:r>
              <a:rPr lang="en-US" sz="2400" b="1" spc="48" dirty="0">
                <a:solidFill>
                  <a:srgbClr val="14110F"/>
                </a:solidFill>
                <a:latin typeface="Roboto Bold"/>
                <a:ea typeface="Roboto Bold"/>
                <a:cs typeface="Roboto Bold"/>
                <a:sym typeface="Roboto Bold"/>
              </a:rPr>
              <a:t> de </a:t>
            </a:r>
            <a:r>
              <a:rPr lang="en-US" sz="2400" b="1" spc="48" dirty="0" err="1">
                <a:solidFill>
                  <a:srgbClr val="14110F"/>
                </a:solidFill>
                <a:latin typeface="Roboto Bold"/>
                <a:ea typeface="Roboto Bold"/>
                <a:cs typeface="Roboto Bold"/>
                <a:sym typeface="Roboto Bold"/>
              </a:rPr>
              <a:t>présentation</a:t>
            </a:r>
            <a:r>
              <a:rPr lang="en-US" sz="2400" b="1" spc="48" dirty="0">
                <a:solidFill>
                  <a:srgbClr val="14110F"/>
                </a:solidFill>
                <a:latin typeface="Roboto Bold"/>
                <a:ea typeface="Roboto Bold"/>
                <a:cs typeface="Roboto Bold"/>
                <a:sym typeface="Roboto Bold"/>
              </a:rPr>
              <a:t> </a:t>
            </a:r>
            <a:r>
              <a:rPr lang="en-US" sz="2400" b="1" spc="48" dirty="0" err="1">
                <a:solidFill>
                  <a:srgbClr val="14110F"/>
                </a:solidFill>
                <a:latin typeface="Roboto Bold"/>
                <a:ea typeface="Roboto Bold"/>
                <a:cs typeface="Roboto Bold"/>
                <a:sym typeface="Roboto Bold"/>
              </a:rPr>
              <a:t>munies</a:t>
            </a:r>
            <a:r>
              <a:rPr lang="en-US" sz="2400" b="1" spc="48" dirty="0">
                <a:solidFill>
                  <a:srgbClr val="14110F"/>
                </a:solidFill>
                <a:latin typeface="Roboto Bold"/>
                <a:ea typeface="Roboto Bold"/>
                <a:cs typeface="Roboto Bold"/>
                <a:sym typeface="Roboto Bold"/>
              </a:rPr>
              <a:t> de la première note technique de </a:t>
            </a:r>
            <a:r>
              <a:rPr lang="en-US" sz="2400" b="1" spc="48" dirty="0" err="1">
                <a:solidFill>
                  <a:srgbClr val="14110F"/>
                </a:solidFill>
                <a:latin typeface="Roboto Bold"/>
                <a:ea typeface="Roboto Bold"/>
                <a:cs typeface="Roboto Bold"/>
                <a:sym typeface="Roboto Bold"/>
              </a:rPr>
              <a:t>l’expert</a:t>
            </a:r>
            <a:r>
              <a:rPr lang="en-US" sz="2400" b="1" spc="48" dirty="0">
                <a:solidFill>
                  <a:srgbClr val="14110F"/>
                </a:solidFill>
                <a:latin typeface="Roboto Bold"/>
                <a:ea typeface="Roboto Bold"/>
                <a:cs typeface="Roboto Bold"/>
                <a:sym typeface="Roboto Bold"/>
              </a:rPr>
              <a:t>.</a:t>
            </a:r>
          </a:p>
          <a:p>
            <a:pPr marL="0" lvl="0" indent="0" algn="l">
              <a:lnSpc>
                <a:spcPts val="2340"/>
              </a:lnSpc>
            </a:pPr>
            <a:endParaRPr lang="en-US" sz="2400" b="1" spc="48" dirty="0">
              <a:solidFill>
                <a:srgbClr val="14110F"/>
              </a:solidFill>
              <a:latin typeface="Roboto Bold"/>
              <a:ea typeface="Roboto Bold"/>
              <a:cs typeface="Roboto Bold"/>
              <a:sym typeface="Roboto Bold"/>
            </a:endParaRPr>
          </a:p>
        </p:txBody>
      </p:sp>
      <p:sp>
        <p:nvSpPr>
          <p:cNvPr id="16" name="TextBox 16"/>
          <p:cNvSpPr txBox="1"/>
          <p:nvPr/>
        </p:nvSpPr>
        <p:spPr>
          <a:xfrm>
            <a:off x="8591125" y="6955615"/>
            <a:ext cx="8049322" cy="3115122"/>
          </a:xfrm>
          <a:prstGeom prst="rect">
            <a:avLst/>
          </a:prstGeom>
        </p:spPr>
        <p:txBody>
          <a:bodyPr lIns="0" tIns="0" rIns="0" bIns="0" rtlCol="0" anchor="t">
            <a:spAutoFit/>
          </a:bodyPr>
          <a:lstStyle/>
          <a:p>
            <a:pPr algn="l">
              <a:lnSpc>
                <a:spcPts val="2860"/>
              </a:lnSpc>
            </a:pPr>
            <a:r>
              <a:rPr lang="en-US" sz="2200" b="1" spc="44">
                <a:solidFill>
                  <a:srgbClr val="14110F"/>
                </a:solidFill>
                <a:latin typeface="Roboto Bold"/>
                <a:ea typeface="Roboto Bold"/>
                <a:cs typeface="Roboto Bold"/>
                <a:sym typeface="Roboto Bold"/>
              </a:rPr>
              <a:t>Le médiateur informe le magistrat et l’expert du résultat de la médiation. Si la médiation aboutit, la mission de l’expert devient caduque et il dépose son rapport en l’état, constitué essentiellement de sa première note technique. Si la médiation n’aboutit pas, l’expert reprend le cours de ses travaux d’expertise.</a:t>
            </a:r>
          </a:p>
          <a:p>
            <a:pPr algn="l">
              <a:lnSpc>
                <a:spcPts val="3640"/>
              </a:lnSpc>
            </a:pPr>
            <a:endParaRPr lang="en-US" sz="2200" b="1" spc="44">
              <a:solidFill>
                <a:srgbClr val="14110F"/>
              </a:solidFill>
              <a:latin typeface="Roboto Bold"/>
              <a:ea typeface="Roboto Bold"/>
              <a:cs typeface="Roboto Bold"/>
              <a:sym typeface="Roboto Bold"/>
            </a:endParaRPr>
          </a:p>
          <a:p>
            <a:pPr algn="l">
              <a:lnSpc>
                <a:spcPts val="130"/>
              </a:lnSpc>
            </a:pPr>
            <a:endParaRPr lang="en-US" sz="2200" b="1" spc="44">
              <a:solidFill>
                <a:srgbClr val="14110F"/>
              </a:solidFill>
              <a:latin typeface="Roboto Bold"/>
              <a:ea typeface="Roboto Bold"/>
              <a:cs typeface="Roboto Bold"/>
              <a:sym typeface="Roboto Bold"/>
            </a:endParaRPr>
          </a:p>
          <a:p>
            <a:pPr marL="0" lvl="0" indent="0" algn="l">
              <a:lnSpc>
                <a:spcPts val="3640"/>
              </a:lnSpc>
            </a:pPr>
            <a:endParaRPr lang="en-US" sz="2200" b="1" spc="44">
              <a:solidFill>
                <a:srgbClr val="14110F"/>
              </a:solidFill>
              <a:latin typeface="Roboto Bold"/>
              <a:ea typeface="Roboto Bold"/>
              <a:cs typeface="Roboto Bold"/>
              <a:sym typeface="Roboto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63203" y="355333"/>
            <a:ext cx="6826372" cy="9654979"/>
          </a:xfrm>
          <a:custGeom>
            <a:avLst/>
            <a:gdLst/>
            <a:ahLst/>
            <a:cxnLst/>
            <a:rect l="l" t="t" r="r" b="b"/>
            <a:pathLst>
              <a:path w="6826372" h="9654979">
                <a:moveTo>
                  <a:pt x="0" y="0"/>
                </a:moveTo>
                <a:lnTo>
                  <a:pt x="6826372" y="0"/>
                </a:lnTo>
                <a:lnTo>
                  <a:pt x="6826372" y="9654979"/>
                </a:lnTo>
                <a:lnTo>
                  <a:pt x="0" y="9654979"/>
                </a:lnTo>
                <a:lnTo>
                  <a:pt x="0" y="0"/>
                </a:lnTo>
                <a:close/>
              </a:path>
            </a:pathLst>
          </a:custGeom>
          <a:blipFill>
            <a:blip r:embed="rId2"/>
            <a:stretch>
              <a:fillRect/>
            </a:stretch>
          </a:blipFill>
        </p:spPr>
        <p:txBody>
          <a:bodyPr/>
          <a:lstStyle/>
          <a:p>
            <a:endParaRPr lang="fr-FR"/>
          </a:p>
        </p:txBody>
      </p:sp>
      <p:sp>
        <p:nvSpPr>
          <p:cNvPr id="3" name="Freeform 3"/>
          <p:cNvSpPr/>
          <p:nvPr/>
        </p:nvSpPr>
        <p:spPr>
          <a:xfrm>
            <a:off x="10189862" y="825840"/>
            <a:ext cx="6098956" cy="8635320"/>
          </a:xfrm>
          <a:custGeom>
            <a:avLst/>
            <a:gdLst/>
            <a:ahLst/>
            <a:cxnLst/>
            <a:rect l="l" t="t" r="r" b="b"/>
            <a:pathLst>
              <a:path w="6098956" h="8635320">
                <a:moveTo>
                  <a:pt x="0" y="0"/>
                </a:moveTo>
                <a:lnTo>
                  <a:pt x="6098956" y="0"/>
                </a:lnTo>
                <a:lnTo>
                  <a:pt x="6098956" y="8635320"/>
                </a:lnTo>
                <a:lnTo>
                  <a:pt x="0" y="8635320"/>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5645011" y="262511"/>
            <a:ext cx="61373" cy="166594"/>
          </a:xfrm>
          <a:prstGeom prst="rect">
            <a:avLst/>
          </a:prstGeom>
        </p:spPr>
        <p:txBody>
          <a:bodyPr lIns="0" tIns="0" rIns="0" bIns="0" rtlCol="0" anchor="t">
            <a:spAutoFit/>
          </a:bodyPr>
          <a:lstStyle/>
          <a:p>
            <a:pPr algn="l">
              <a:lnSpc>
                <a:spcPts val="1414"/>
              </a:lnSpc>
            </a:pPr>
            <a:r>
              <a:rPr lang="en-US" sz="1010" spc="1">
                <a:solidFill>
                  <a:srgbClr val="0850E8"/>
                </a:solidFill>
                <a:latin typeface="IBM Plex Sans"/>
                <a:ea typeface="IBM Plex Sans"/>
                <a:cs typeface="IBM Plex Sans"/>
                <a:sym typeface="IBM Plex Sans"/>
              </a:rPr>
              <a:t>!'</a:t>
            </a:r>
          </a:p>
        </p:txBody>
      </p:sp>
      <p:sp>
        <p:nvSpPr>
          <p:cNvPr id="5" name="TextBox 5"/>
          <p:cNvSpPr txBox="1"/>
          <p:nvPr/>
        </p:nvSpPr>
        <p:spPr>
          <a:xfrm>
            <a:off x="5976389" y="42038"/>
            <a:ext cx="35337" cy="89780"/>
          </a:xfrm>
          <a:prstGeom prst="rect">
            <a:avLst/>
          </a:prstGeom>
        </p:spPr>
        <p:txBody>
          <a:bodyPr lIns="0" tIns="0" rIns="0" bIns="0" rtlCol="0" anchor="t">
            <a:spAutoFit/>
          </a:bodyPr>
          <a:lstStyle/>
          <a:p>
            <a:pPr algn="l">
              <a:lnSpc>
                <a:spcPts val="721"/>
              </a:lnSpc>
            </a:pPr>
            <a:r>
              <a:rPr lang="en-US" sz="288" spc="0">
                <a:solidFill>
                  <a:srgbClr val="0850E8"/>
                </a:solidFill>
                <a:latin typeface="IBM Plex Sans"/>
                <a:ea typeface="IBM Plex Sans"/>
                <a:cs typeface="IBM Plex Sans"/>
                <a:sym typeface="IBM Plex Sans"/>
              </a:rPr>
              <a:t>tÀ</a:t>
            </a:r>
          </a:p>
        </p:txBody>
      </p:sp>
      <p:sp>
        <p:nvSpPr>
          <p:cNvPr id="6" name="TextBox 6"/>
          <p:cNvSpPr txBox="1"/>
          <p:nvPr/>
        </p:nvSpPr>
        <p:spPr>
          <a:xfrm>
            <a:off x="9070225" y="9644970"/>
            <a:ext cx="77960" cy="124438"/>
          </a:xfrm>
          <a:prstGeom prst="rect">
            <a:avLst/>
          </a:prstGeom>
        </p:spPr>
        <p:txBody>
          <a:bodyPr lIns="0" tIns="0" rIns="0" bIns="0" rtlCol="0" anchor="t">
            <a:spAutoFit/>
          </a:bodyPr>
          <a:lstStyle/>
          <a:p>
            <a:pPr algn="l">
              <a:lnSpc>
                <a:spcPts val="1010"/>
              </a:lnSpc>
            </a:pPr>
            <a:r>
              <a:rPr lang="en-US" sz="721" spc="0">
                <a:solidFill>
                  <a:srgbClr val="0850E8"/>
                </a:solidFill>
                <a:latin typeface="IBM Plex Sans"/>
                <a:ea typeface="IBM Plex Sans"/>
                <a:cs typeface="IBM Plex Sans"/>
                <a:sym typeface="IBM Plex Sans"/>
              </a:rPr>
              <a:t>_t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2027313" y="578901"/>
            <a:ext cx="6462837" cy="9129198"/>
          </a:xfrm>
          <a:custGeom>
            <a:avLst/>
            <a:gdLst/>
            <a:ahLst/>
            <a:cxnLst/>
            <a:rect l="l" t="t" r="r" b="b"/>
            <a:pathLst>
              <a:path w="6462837" h="9129198">
                <a:moveTo>
                  <a:pt x="0" y="0"/>
                </a:moveTo>
                <a:lnTo>
                  <a:pt x="6462836" y="0"/>
                </a:lnTo>
                <a:lnTo>
                  <a:pt x="6462836" y="9129198"/>
                </a:lnTo>
                <a:lnTo>
                  <a:pt x="0" y="9129198"/>
                </a:lnTo>
                <a:lnTo>
                  <a:pt x="0" y="0"/>
                </a:lnTo>
                <a:close/>
              </a:path>
            </a:pathLst>
          </a:custGeom>
          <a:blipFill>
            <a:blip r:embed="rId2"/>
            <a:stretch>
              <a:fillRect/>
            </a:stretch>
          </a:blipFill>
        </p:spPr>
        <p:txBody>
          <a:bodyPr/>
          <a:lstStyle/>
          <a:p>
            <a:endParaRPr lang="fr-FR"/>
          </a:p>
        </p:txBody>
      </p:sp>
      <p:sp>
        <p:nvSpPr>
          <p:cNvPr id="3" name="Freeform 3"/>
          <p:cNvSpPr/>
          <p:nvPr/>
        </p:nvSpPr>
        <p:spPr>
          <a:xfrm>
            <a:off x="10066354" y="578901"/>
            <a:ext cx="6447496" cy="9129198"/>
          </a:xfrm>
          <a:custGeom>
            <a:avLst/>
            <a:gdLst/>
            <a:ahLst/>
            <a:cxnLst/>
            <a:rect l="l" t="t" r="r" b="b"/>
            <a:pathLst>
              <a:path w="6447496" h="9129198">
                <a:moveTo>
                  <a:pt x="0" y="0"/>
                </a:moveTo>
                <a:lnTo>
                  <a:pt x="6447496" y="0"/>
                </a:lnTo>
                <a:lnTo>
                  <a:pt x="6447496" y="9129198"/>
                </a:lnTo>
                <a:lnTo>
                  <a:pt x="0" y="9129198"/>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1028700" y="468493"/>
            <a:ext cx="6513091" cy="9155297"/>
          </a:xfrm>
          <a:custGeom>
            <a:avLst/>
            <a:gdLst/>
            <a:ahLst/>
            <a:cxnLst/>
            <a:rect l="l" t="t" r="r" b="b"/>
            <a:pathLst>
              <a:path w="6513091" h="9155297">
                <a:moveTo>
                  <a:pt x="0" y="0"/>
                </a:moveTo>
                <a:lnTo>
                  <a:pt x="6513091" y="0"/>
                </a:lnTo>
                <a:lnTo>
                  <a:pt x="6513091" y="9155297"/>
                </a:lnTo>
                <a:lnTo>
                  <a:pt x="0" y="9155297"/>
                </a:lnTo>
                <a:lnTo>
                  <a:pt x="0" y="0"/>
                </a:lnTo>
                <a:close/>
              </a:path>
            </a:pathLst>
          </a:custGeom>
          <a:blipFill>
            <a:blip r:embed="rId2"/>
            <a:stretch>
              <a:fillRect/>
            </a:stretch>
          </a:blipFill>
        </p:spPr>
        <p:txBody>
          <a:bodyPr/>
          <a:lstStyle/>
          <a:p>
            <a:endParaRPr lang="fr-FR"/>
          </a:p>
        </p:txBody>
      </p:sp>
      <p:sp>
        <p:nvSpPr>
          <p:cNvPr id="3" name="Freeform 3"/>
          <p:cNvSpPr/>
          <p:nvPr/>
        </p:nvSpPr>
        <p:spPr>
          <a:xfrm>
            <a:off x="9248970" y="468493"/>
            <a:ext cx="6416533" cy="9155297"/>
          </a:xfrm>
          <a:custGeom>
            <a:avLst/>
            <a:gdLst/>
            <a:ahLst/>
            <a:cxnLst/>
            <a:rect l="l" t="t" r="r" b="b"/>
            <a:pathLst>
              <a:path w="6416533" h="9155297">
                <a:moveTo>
                  <a:pt x="0" y="0"/>
                </a:moveTo>
                <a:lnTo>
                  <a:pt x="6416533" y="0"/>
                </a:lnTo>
                <a:lnTo>
                  <a:pt x="6416533" y="9155297"/>
                </a:lnTo>
                <a:lnTo>
                  <a:pt x="0" y="9155297"/>
                </a:lnTo>
                <a:lnTo>
                  <a:pt x="0" y="0"/>
                </a:lnTo>
                <a:close/>
              </a:path>
            </a:pathLst>
          </a:custGeom>
          <a:blipFill>
            <a:blip r:embed="rId3"/>
            <a:stretch>
              <a:fillRect/>
            </a:stretch>
          </a:blipFill>
        </p:spPr>
        <p:txBody>
          <a:bodyPr/>
          <a:lstStyle/>
          <a:p>
            <a:endParaRPr lang="fr-F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643</Words>
  <Application>Microsoft Office PowerPoint</Application>
  <PresentationFormat>Personnalisé</PresentationFormat>
  <Paragraphs>55</Paragraphs>
  <Slides>17</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17</vt:i4>
      </vt:variant>
    </vt:vector>
  </HeadingPairs>
  <TitlesOfParts>
    <vt:vector size="24" baseType="lpstr">
      <vt:lpstr>Roboto</vt:lpstr>
      <vt:lpstr>Roboto Bold</vt:lpstr>
      <vt:lpstr>IBM Plex Sans</vt:lpstr>
      <vt:lpstr>Arial</vt:lpstr>
      <vt:lpstr>Arimo</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Ludovic LEPLAT</dc:title>
  <cp:lastModifiedBy>Gaëlle Ansoine</cp:lastModifiedBy>
  <cp:revision>3</cp:revision>
  <dcterms:created xsi:type="dcterms:W3CDTF">2006-08-16T00:00:00Z</dcterms:created>
  <dcterms:modified xsi:type="dcterms:W3CDTF">2024-09-25T13:52:36Z</dcterms:modified>
  <dc:identifier>DAGPVdscFBM</dc:identifier>
</cp:coreProperties>
</file>