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85" r:id="rId3"/>
    <p:sldId id="257" r:id="rId4"/>
    <p:sldId id="279" r:id="rId5"/>
    <p:sldId id="280" r:id="rId6"/>
    <p:sldId id="287" r:id="rId7"/>
    <p:sldId id="288" r:id="rId8"/>
    <p:sldId id="281" r:id="rId9"/>
    <p:sldId id="282" r:id="rId10"/>
    <p:sldId id="283" r:id="rId11"/>
    <p:sldId id="284" r:id="rId12"/>
    <p:sldId id="286" r:id="rId13"/>
  </p:sldIdLst>
  <p:sldSz cx="12192000" cy="6858000"/>
  <p:notesSz cx="6792913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6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e image contenant croquis, blanc, dessin, art&#10;&#10;Description générée automatiquement">
            <a:extLst>
              <a:ext uri="{FF2B5EF4-FFF2-40B4-BE49-F238E27FC236}">
                <a16:creationId xmlns:a16="http://schemas.microsoft.com/office/drawing/2014/main" id="{0C7ACE4D-5794-9DC0-620E-74FAA851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" r="3358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EA70FB8-5CA9-32BA-F96C-8FA4D063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fr-FR" sz="5400" dirty="0"/>
              <a:t>Résidences de Tourisme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BE2F25-763B-4070-3396-CC81A274D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fr-FR" sz="2400" dirty="0"/>
              <a:t>Indemnités d’éviction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1DBAF89-6FEF-4D01-8883-1640BB21FD87}"/>
              </a:ext>
            </a:extLst>
          </p:cNvPr>
          <p:cNvSpPr txBox="1">
            <a:spLocks/>
          </p:cNvSpPr>
          <p:nvPr/>
        </p:nvSpPr>
        <p:spPr>
          <a:xfrm>
            <a:off x="443620" y="4092165"/>
            <a:ext cx="4159554" cy="2575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5400" dirty="0"/>
          </a:p>
        </p:txBody>
      </p:sp>
      <p:pic>
        <p:nvPicPr>
          <p:cNvPr id="7" name="Image 6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81A4AD66-3419-4752-89EE-C9B485C55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8" y="667455"/>
            <a:ext cx="2350472" cy="1709928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DBA79B7-9B22-B062-725F-F1F27E113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08965"/>
            <a:ext cx="2277320" cy="7200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D0D655-C463-9842-CEA6-074F47A29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8058" y="3833092"/>
            <a:ext cx="1227652" cy="1903031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0A9172C-610B-9CD9-9053-4B2A7E686649}"/>
              </a:ext>
            </a:extLst>
          </p:cNvPr>
          <p:cNvSpPr txBox="1">
            <a:spLocks/>
          </p:cNvSpPr>
          <p:nvPr/>
        </p:nvSpPr>
        <p:spPr>
          <a:xfrm>
            <a:off x="6268112" y="5794669"/>
            <a:ext cx="5480268" cy="118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/>
              <a:t>Intervention Université </a:t>
            </a:r>
            <a:r>
              <a:rPr lang="fr-FR" sz="1600" i="1" dirty="0"/>
              <a:t>d’Automne de la CNEJI à LYON                         - 27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320758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8D186-CF77-4B16-218C-215210DF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Fiscalité de l’indemnité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4E8C0-ED51-164A-E008-6B576A21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Quid du traitement du régime TVA ?</a:t>
            </a:r>
          </a:p>
        </p:txBody>
      </p:sp>
    </p:spTree>
    <p:extLst>
      <p:ext uri="{BB962C8B-B14F-4D97-AF65-F5344CB8AC3E}">
        <p14:creationId xmlns:p14="http://schemas.microsoft.com/office/powerpoint/2010/main" val="137743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4EAE3-A2D4-CE66-25FD-F23FE530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Quels peuvent être les préjudices post sortie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11B131-0488-4E0D-B874-43E6A283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Outre l’indemnité principale et accessoires, y a-t-il des préjudices pour le preneur d’avoir des « tiers » dans la residence en exploitation ?</a:t>
            </a:r>
          </a:p>
          <a:p>
            <a:r>
              <a:rPr lang="fr-FR" sz="1800" dirty="0">
                <a:latin typeface="Aptos" panose="020B0004020202020204" pitchFamily="34" charset="0"/>
              </a:rPr>
              <a:t>Est il possible de les anticiper et/ou les prévenir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6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F47FA-743F-099E-3D97-E54BFB13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Merci pour votre attention !</a:t>
            </a:r>
            <a:endParaRPr lang="fr-FR" dirty="0"/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56AB806-ACD1-8712-50F6-693CD5D8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463112"/>
            <a:ext cx="3581096" cy="1132258"/>
          </a:xfrm>
          <a:prstGeom prst="rect">
            <a:avLst/>
          </a:prstGeom>
        </p:spPr>
      </p:pic>
      <p:pic>
        <p:nvPicPr>
          <p:cNvPr id="7" name="Image 6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9E19A6B6-DE34-743A-2BF9-DAAFAD86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44" y="1368561"/>
            <a:ext cx="4854702" cy="35317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D97CD-B615-B3AA-60B9-AB43AA189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751" y="2463112"/>
            <a:ext cx="2370601" cy="35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39DB5-B477-9750-C0A3-F265E6B2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L’environnement règlementaire et spécificités d’une 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C6E04B-ABEF-8549-6741-E9F39324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Définition de la RT</a:t>
            </a:r>
          </a:p>
          <a:p>
            <a:r>
              <a:rPr lang="fr-FR" dirty="0"/>
              <a:t>Critères d’une RT</a:t>
            </a:r>
          </a:p>
          <a:p>
            <a:r>
              <a:rPr lang="fr-FR" dirty="0"/>
              <a:t>Statuts des Baux Commerciaux</a:t>
            </a:r>
          </a:p>
          <a:p>
            <a:r>
              <a:rPr lang="fr-FR" dirty="0"/>
              <a:t>Loi Novelli de 2009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8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BDCFB-4CFD-4F2E-02F7-0AB8F29F9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95040"/>
            <a:ext cx="10653579" cy="4593828"/>
          </a:xfrm>
        </p:spPr>
        <p:txBody>
          <a:bodyPr/>
          <a:lstStyle/>
          <a:p>
            <a:r>
              <a:rPr lang="fr-FR" dirty="0"/>
              <a:t>Formalisme</a:t>
            </a:r>
          </a:p>
          <a:p>
            <a:r>
              <a:rPr lang="fr-FR" dirty="0"/>
              <a:t>Délai de récupération des clés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CBF6B4C-DCEB-83FE-EFE1-B5620816FBA7}"/>
              </a:ext>
            </a:extLst>
          </p:cNvPr>
          <p:cNvSpPr txBox="1">
            <a:spLocks/>
          </p:cNvSpPr>
          <p:nvPr/>
        </p:nvSpPr>
        <p:spPr>
          <a:xfrm>
            <a:off x="612647" y="445169"/>
            <a:ext cx="10653578" cy="676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modalités de sortie de la RT ?</a:t>
            </a:r>
          </a:p>
        </p:txBody>
      </p:sp>
    </p:spTree>
    <p:extLst>
      <p:ext uri="{BB962C8B-B14F-4D97-AF65-F5344CB8AC3E}">
        <p14:creationId xmlns:p14="http://schemas.microsoft.com/office/powerpoint/2010/main" val="109173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860B3-E183-F7E8-7B8B-8C214607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pièces nécessaires à l’évaluation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9B6D85-10EC-D3B9-7D8F-748E66E6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highlight>
                  <a:srgbClr val="FFFFFF"/>
                </a:highlight>
                <a:latin typeface="Open Sans" panose="020B0606030504020204" pitchFamily="34" charset="0"/>
              </a:rPr>
              <a:t>T</a:t>
            </a:r>
            <a:r>
              <a:rPr lang="fr-FR" b="1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enue obligatoire d’un compte d'exploitation distinct </a:t>
            </a:r>
            <a:r>
              <a:rPr lang="fr-FR" b="0" i="1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Ces dispositions ont été retranscrites à l’article L.321–2 du Code du tourisme</a:t>
            </a:r>
          </a:p>
          <a:p>
            <a:r>
              <a:rPr lang="fr-F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L’exploitant doit spontanément adresser à tous les copropriétaires un extrait du bilan de l’année écoulée ;</a:t>
            </a:r>
          </a:p>
          <a:p>
            <a:r>
              <a:rPr lang="fr-F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 la demande spécifique des copropriétaires qui le souhaitent, il doit leur transmettre le compte d’exploitation et le bilan annuel de la résidence, avec les charges fixes et variables.</a:t>
            </a:r>
          </a:p>
          <a:p>
            <a:r>
              <a:rPr lang="fr-FR" dirty="0">
                <a:highlight>
                  <a:srgbClr val="FFFFFF"/>
                </a:highlight>
                <a:latin typeface="Open Sans" panose="020B0606030504020204" pitchFamily="34" charset="0"/>
              </a:rPr>
              <a:t>A la demande de l’Expert :</a:t>
            </a:r>
          </a:p>
          <a:p>
            <a:pPr lvl="1"/>
            <a:r>
              <a:rPr lang="fr-FR" dirty="0">
                <a:highlight>
                  <a:srgbClr val="FFFFFF"/>
                </a:highlight>
                <a:latin typeface="Open Sans" panose="020B0606030504020204" pitchFamily="34" charset="0"/>
              </a:rPr>
              <a:t>Le règlement de copropriété avec l’état descriptif de division </a:t>
            </a:r>
          </a:p>
          <a:p>
            <a:pPr lvl="1"/>
            <a:r>
              <a:rPr lang="fr-FR" dirty="0">
                <a:highlight>
                  <a:srgbClr val="FFFFFF"/>
                </a:highlight>
                <a:latin typeface="Open Sans" panose="020B0606030504020204" pitchFamily="34" charset="0"/>
              </a:rPr>
              <a:t>L’état locatif complet</a:t>
            </a:r>
          </a:p>
          <a:p>
            <a:pPr lvl="1"/>
            <a:r>
              <a:rPr lang="fr-FR" dirty="0">
                <a:highlight>
                  <a:srgbClr val="FFFFFF"/>
                </a:highlight>
                <a:latin typeface="Open Sans" panose="020B0606030504020204" pitchFamily="34" charset="0"/>
              </a:rPr>
              <a:t>Les CA du Lot certifiés par l’Expert-comptable / commissaire aux comptes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19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136090-B25F-BEBC-653F-E38E2C30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méthodes d’évaluation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2866B-BB38-C9B7-2399-AEB0541D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fr-FR" sz="2000" dirty="0"/>
              <a:t>Calcul de l’impact de la sortie d’un ou plusieurs Lots sur l’activité du preneur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fr-FR" sz="2000" dirty="0"/>
              <a:t>Impact en terme de Chiffre d’Affaires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fr-FR" sz="2000" dirty="0"/>
              <a:t>Impact en terme de Résultat d’exploitation avec une notion de Charges Fixes et de Charges Variables (Services à la clientèle, Blanchisserie &amp; ménage, dépenses de consommables, fluides &amp; Energie)</a:t>
            </a:r>
            <a:endParaRPr lang="fr-FR" dirty="0"/>
          </a:p>
          <a:p>
            <a:r>
              <a:rPr lang="fr-FR" dirty="0"/>
              <a:t>Multiples de CA</a:t>
            </a:r>
          </a:p>
          <a:p>
            <a:r>
              <a:rPr lang="fr-FR" dirty="0"/>
              <a:t>Multiples d’EBE ou Rex</a:t>
            </a:r>
          </a:p>
          <a:p>
            <a:r>
              <a:rPr lang="fr-FR" dirty="0"/>
              <a:t>Parfois multiples de Loyers</a:t>
            </a:r>
          </a:p>
          <a:p>
            <a:r>
              <a:rPr lang="fr-FR" dirty="0"/>
              <a:t>Approche DCF …</a:t>
            </a:r>
          </a:p>
        </p:txBody>
      </p:sp>
    </p:spTree>
    <p:extLst>
      <p:ext uri="{BB962C8B-B14F-4D97-AF65-F5344CB8AC3E}">
        <p14:creationId xmlns:p14="http://schemas.microsoft.com/office/powerpoint/2010/main" val="149819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805F1-5522-D08A-3A61-5C4899C9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r>
              <a:rPr lang="en-US" dirty="0"/>
              <a:t> de vente de Fonds de RT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78D082D-278E-1C7F-31E6-83FF10EA2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244" y="2197894"/>
            <a:ext cx="100107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4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F3E6F82-836B-858F-ADED-19E9A71A0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Police, Tracé&#10;&#10;Description générée automatiquement">
            <a:extLst>
              <a:ext uri="{FF2B5EF4-FFF2-40B4-BE49-F238E27FC236}">
                <a16:creationId xmlns:a16="http://schemas.microsoft.com/office/drawing/2014/main" id="{C604BDEA-DA6B-8A73-3592-AE9EB99C3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24" y="2362952"/>
            <a:ext cx="3907077" cy="3840480"/>
          </a:xfrm>
          <a:prstGeom prst="rect">
            <a:avLst/>
          </a:prstGeom>
        </p:spPr>
      </p:pic>
      <p:pic>
        <p:nvPicPr>
          <p:cNvPr id="7" name="Image 6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58AA879D-6E11-A417-1609-77CE8D67F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2" y="2362952"/>
            <a:ext cx="3715245" cy="38404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3D4ABA0-B19A-2FB1-A093-B9E828E5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52" y="654568"/>
            <a:ext cx="10584809" cy="9052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Valeur </a:t>
            </a:r>
            <a:r>
              <a:rPr lang="en-US" sz="4400" dirty="0" err="1"/>
              <a:t>d’Entreprise</a:t>
            </a:r>
            <a:r>
              <a:rPr lang="en-US" sz="4400" dirty="0"/>
              <a:t> de </a:t>
            </a:r>
            <a:r>
              <a:rPr lang="en-US" sz="4400" dirty="0" err="1"/>
              <a:t>Pierre&amp;Vacances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222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4A071-55C5-DEBB-B61A-4858761A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« timing » de la sortie du ou des lots est-il important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19DED6-06D2-9C65-448A-DED446D2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Dans la pratique y a-t-il des différences de multiples entre le premier sortant et les autres ?</a:t>
            </a:r>
          </a:p>
          <a:p>
            <a:r>
              <a:rPr lang="fr-FR" sz="1800" dirty="0">
                <a:latin typeface="Aptos" panose="020B0004020202020204" pitchFamily="34" charset="0"/>
              </a:rPr>
              <a:t>Certaines sorties de lots sont-elles plus « pénalisantes » pour le preneur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6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AEF26-6FD0-13AD-035E-EC18D05D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L’impact dans l’évaluation des locaux de « services »?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B009F-04FE-2F18-751A-0001606A7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certains cas les lots de « services » sont des lots privatifs (</a:t>
            </a:r>
            <a:r>
              <a:rPr lang="fr-FR" dirty="0" err="1"/>
              <a:t>Wellness</a:t>
            </a:r>
            <a:r>
              <a:rPr lang="fr-FR" dirty="0"/>
              <a:t>, Accueil …)</a:t>
            </a:r>
          </a:p>
          <a:p>
            <a:r>
              <a:rPr lang="fr-FR" dirty="0"/>
              <a:t>Un retraitement est-il nécessaire ?</a:t>
            </a:r>
          </a:p>
        </p:txBody>
      </p:sp>
    </p:spTree>
    <p:extLst>
      <p:ext uri="{BB962C8B-B14F-4D97-AF65-F5344CB8AC3E}">
        <p14:creationId xmlns:p14="http://schemas.microsoft.com/office/powerpoint/2010/main" val="295771524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LightSeedRightStep">
      <a:dk1>
        <a:srgbClr val="000000"/>
      </a:dk1>
      <a:lt1>
        <a:srgbClr val="FFFFFF"/>
      </a:lt1>
      <a:dk2>
        <a:srgbClr val="41243B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Grand écran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Aptos</vt:lpstr>
      <vt:lpstr>Arial</vt:lpstr>
      <vt:lpstr>Neue Haas Grotesk Text Pro</vt:lpstr>
      <vt:lpstr>Open Sans</vt:lpstr>
      <vt:lpstr>VanillaVTI</vt:lpstr>
      <vt:lpstr>Résidences de Tourisme</vt:lpstr>
      <vt:lpstr>L’environnement règlementaire et spécificités d’une RT ?</vt:lpstr>
      <vt:lpstr>Présentation PowerPoint</vt:lpstr>
      <vt:lpstr>Les pièces nécessaires à l’évaluation ?</vt:lpstr>
      <vt:lpstr>Les méthodes d’évaluation ?</vt:lpstr>
      <vt:lpstr> Quelques exemples de vente de Fonds de RT</vt:lpstr>
      <vt:lpstr>Valeur d’Entreprise de Pierre&amp;Vacances</vt:lpstr>
      <vt:lpstr>Le « timing » de la sortie du ou des lots est-il important ?</vt:lpstr>
      <vt:lpstr>L’impact dans l’évaluation des locaux de « services »?</vt:lpstr>
      <vt:lpstr>Fiscalité de l’indemnité ?</vt:lpstr>
      <vt:lpstr>Quels peuvent être les préjudices post sortie ?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arnaud frerault</dc:creator>
  <cp:lastModifiedBy>Gaëlle Ansoine</cp:lastModifiedBy>
  <cp:revision>16</cp:revision>
  <cp:lastPrinted>2024-09-09T07:44:58Z</cp:lastPrinted>
  <dcterms:created xsi:type="dcterms:W3CDTF">2024-08-05T08:22:01Z</dcterms:created>
  <dcterms:modified xsi:type="dcterms:W3CDTF">2024-09-25T13:41:47Z</dcterms:modified>
</cp:coreProperties>
</file>